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BEF72-E9B5-4036-9A00-643F625BECCB}" type="datetimeFigureOut">
              <a:rPr lang="en-GB" smtClean="0"/>
              <a:t>05/03/2024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9FF20-9656-4235-8C8D-8B2DC7694FAB}" type="slidenum">
              <a:rPr lang="en-GB" smtClean="0"/>
              <a:t>‹#›</a:t>
            </a:fld>
            <a:endParaRPr lang="en-GB"/>
          </a:p>
        </p:txBody>
      </p:sp>
    </p:spTree>
    <p:extLst>
      <p:ext uri="{BB962C8B-B14F-4D97-AF65-F5344CB8AC3E}">
        <p14:creationId xmlns:p14="http://schemas.microsoft.com/office/powerpoint/2010/main" val="386092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1" i="0" dirty="0">
                <a:solidFill>
                  <a:srgbClr val="0D0D0D"/>
                </a:solidFill>
                <a:effectLst/>
                <a:latin typeface="Söhne"/>
              </a:rPr>
              <a:t>Increased Stress Levels</a:t>
            </a:r>
            <a:r>
              <a:rPr lang="en-GB" b="0" i="0" dirty="0">
                <a:solidFill>
                  <a:srgbClr val="0D0D0D"/>
                </a:solidFill>
                <a:effectLst/>
                <a:latin typeface="Söhne"/>
              </a:rPr>
              <a:t>: Studies have shown that parents of children with disabilities experience higher levels of stress compared to parents of typically developing children (Journal of Developmental &amp; </a:t>
            </a:r>
            <a:r>
              <a:rPr lang="en-GB" b="0" i="0" dirty="0" err="1">
                <a:solidFill>
                  <a:srgbClr val="0D0D0D"/>
                </a:solidFill>
                <a:effectLst/>
                <a:latin typeface="Söhne"/>
              </a:rPr>
              <a:t>Behavioral</a:t>
            </a:r>
            <a:r>
              <a:rPr lang="en-GB" b="0" i="0" dirty="0">
                <a:solidFill>
                  <a:srgbClr val="0D0D0D"/>
                </a:solidFill>
                <a:effectLst/>
                <a:latin typeface="Söhne"/>
              </a:rPr>
              <a:t> </a:t>
            </a:r>
            <a:r>
              <a:rPr lang="en-GB" b="0" i="0" dirty="0" err="1">
                <a:solidFill>
                  <a:srgbClr val="0D0D0D"/>
                </a:solidFill>
                <a:effectLst/>
                <a:latin typeface="Söhne"/>
              </a:rPr>
              <a:t>Pediatrics</a:t>
            </a:r>
            <a:r>
              <a:rPr lang="en-GB" b="0" i="0" dirty="0">
                <a:solidFill>
                  <a:srgbClr val="0D0D0D"/>
                </a:solidFill>
                <a:effectLst/>
                <a:latin typeface="Söhne"/>
              </a:rPr>
              <a:t>) </a:t>
            </a:r>
          </a:p>
          <a:p>
            <a:pPr algn="l">
              <a:buFont typeface="+mj-lt"/>
              <a:buAutoNum type="arabicPeriod"/>
            </a:pPr>
            <a:r>
              <a:rPr lang="en-GB" b="1" i="0" dirty="0">
                <a:solidFill>
                  <a:srgbClr val="0D0D0D"/>
                </a:solidFill>
                <a:effectLst/>
                <a:latin typeface="Söhne"/>
              </a:rPr>
              <a:t>Anxiety and Depression</a:t>
            </a:r>
            <a:r>
              <a:rPr lang="en-GB" b="0" i="0" dirty="0">
                <a:solidFill>
                  <a:srgbClr val="0D0D0D"/>
                </a:solidFill>
                <a:effectLst/>
                <a:latin typeface="Söhne"/>
              </a:rPr>
              <a:t>: Research indicates that parents of children with disabilities are at a higher risk of experiencing anxiety and depression (Meta-analysis published in the Journal of </a:t>
            </a:r>
            <a:r>
              <a:rPr lang="en-GB" b="0" i="0" dirty="0" err="1">
                <a:solidFill>
                  <a:srgbClr val="0D0D0D"/>
                </a:solidFill>
                <a:effectLst/>
                <a:latin typeface="Söhne"/>
              </a:rPr>
              <a:t>Pediatric</a:t>
            </a:r>
            <a:r>
              <a:rPr lang="en-GB" b="0" i="0" dirty="0">
                <a:solidFill>
                  <a:srgbClr val="0D0D0D"/>
                </a:solidFill>
                <a:effectLst/>
                <a:latin typeface="Söhne"/>
              </a:rPr>
              <a:t> Psychology)</a:t>
            </a:r>
          </a:p>
          <a:p>
            <a:pPr algn="l">
              <a:buFont typeface="+mj-lt"/>
              <a:buAutoNum type="arabicPeriod"/>
            </a:pPr>
            <a:r>
              <a:rPr lang="en-GB" b="1" i="0" dirty="0">
                <a:solidFill>
                  <a:srgbClr val="0D0D0D"/>
                </a:solidFill>
                <a:effectLst/>
                <a:latin typeface="Söhne"/>
              </a:rPr>
              <a:t>Social Isolation</a:t>
            </a:r>
            <a:r>
              <a:rPr lang="en-GB" b="0" i="0" dirty="0">
                <a:solidFill>
                  <a:srgbClr val="0D0D0D"/>
                </a:solidFill>
                <a:effectLst/>
                <a:latin typeface="Söhne"/>
              </a:rPr>
              <a:t>: A study published in the Journal of Autism and Developmental Disorders found that mothers of children with autism spectrum disorder reported higher levels of social isolation compared to mothers of typically developing children.</a:t>
            </a:r>
          </a:p>
          <a:p>
            <a:pPr algn="l">
              <a:buFont typeface="+mj-lt"/>
              <a:buAutoNum type="arabicPeriod"/>
            </a:pPr>
            <a:r>
              <a:rPr lang="en-GB" b="1" i="0" dirty="0">
                <a:solidFill>
                  <a:srgbClr val="0D0D0D"/>
                </a:solidFill>
                <a:effectLst/>
                <a:latin typeface="Söhne"/>
              </a:rPr>
              <a:t>Financial Strain</a:t>
            </a:r>
            <a:r>
              <a:rPr lang="en-GB" b="0" i="0" dirty="0">
                <a:solidFill>
                  <a:srgbClr val="0D0D0D"/>
                </a:solidFill>
                <a:effectLst/>
                <a:latin typeface="Söhne"/>
              </a:rPr>
              <a:t>: Caring for a child with disabilities can impose significant financial strain on families. According to a report by the </a:t>
            </a:r>
            <a:r>
              <a:rPr lang="en-GB" b="0" i="0" dirty="0" err="1">
                <a:solidFill>
                  <a:srgbClr val="0D0D0D"/>
                </a:solidFill>
                <a:effectLst/>
                <a:latin typeface="Söhne"/>
              </a:rPr>
              <a:t>Centers</a:t>
            </a:r>
            <a:r>
              <a:rPr lang="en-GB" b="0" i="0" dirty="0">
                <a:solidFill>
                  <a:srgbClr val="0D0D0D"/>
                </a:solidFill>
                <a:effectLst/>
                <a:latin typeface="Söhne"/>
              </a:rPr>
              <a:t> for Disease Control and Prevention (CDC), families of children with special healthcare needs incur higher medical expenses and often face financial difficulties related to caregiving responsibilities.</a:t>
            </a:r>
          </a:p>
          <a:p>
            <a:pPr algn="l">
              <a:buFont typeface="+mj-lt"/>
              <a:buAutoNum type="arabicPeriod"/>
            </a:pPr>
            <a:r>
              <a:rPr lang="en-GB" b="1" i="0" dirty="0">
                <a:solidFill>
                  <a:srgbClr val="0D0D0D"/>
                </a:solidFill>
                <a:effectLst/>
                <a:latin typeface="Söhne"/>
              </a:rPr>
              <a:t>Impact on Marital Relationships</a:t>
            </a:r>
            <a:r>
              <a:rPr lang="en-GB" b="0" i="0" dirty="0">
                <a:solidFill>
                  <a:srgbClr val="0D0D0D"/>
                </a:solidFill>
                <a:effectLst/>
                <a:latin typeface="Söhne"/>
              </a:rPr>
              <a:t>: Research published in the Journal of Family Psychology suggests that parents of children with disabilities may experience higher rates of marital dissatisfaction and divorce compared to parents of typically developing children.</a:t>
            </a:r>
          </a:p>
          <a:p>
            <a:endParaRPr lang="en-GB" dirty="0"/>
          </a:p>
        </p:txBody>
      </p:sp>
      <p:sp>
        <p:nvSpPr>
          <p:cNvPr id="4" name="Slide Number Placeholder 3"/>
          <p:cNvSpPr>
            <a:spLocks noGrp="1"/>
          </p:cNvSpPr>
          <p:nvPr>
            <p:ph type="sldNum" sz="quarter" idx="5"/>
          </p:nvPr>
        </p:nvSpPr>
        <p:spPr/>
        <p:txBody>
          <a:bodyPr/>
          <a:lstStyle/>
          <a:p>
            <a:fld id="{EA49FF20-9656-4235-8C8D-8B2DC7694FAB}" type="slidenum">
              <a:rPr lang="en-GB" smtClean="0"/>
              <a:t>3</a:t>
            </a:fld>
            <a:endParaRPr lang="en-GB"/>
          </a:p>
        </p:txBody>
      </p:sp>
    </p:spTree>
    <p:extLst>
      <p:ext uri="{BB962C8B-B14F-4D97-AF65-F5344CB8AC3E}">
        <p14:creationId xmlns:p14="http://schemas.microsoft.com/office/powerpoint/2010/main" val="41690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more likely that your buckets are bigger, and you have more stress flowing in. You are coping and doing well.</a:t>
            </a:r>
          </a:p>
        </p:txBody>
      </p:sp>
      <p:sp>
        <p:nvSpPr>
          <p:cNvPr id="4" name="Slide Number Placeholder 3"/>
          <p:cNvSpPr>
            <a:spLocks noGrp="1"/>
          </p:cNvSpPr>
          <p:nvPr>
            <p:ph type="sldNum" sz="quarter" idx="5"/>
          </p:nvPr>
        </p:nvSpPr>
        <p:spPr/>
        <p:txBody>
          <a:bodyPr/>
          <a:lstStyle/>
          <a:p>
            <a:fld id="{EA49FF20-9656-4235-8C8D-8B2DC7694FAB}" type="slidenum">
              <a:rPr lang="en-GB" smtClean="0"/>
              <a:t>4</a:t>
            </a:fld>
            <a:endParaRPr lang="en-GB"/>
          </a:p>
        </p:txBody>
      </p:sp>
    </p:spTree>
    <p:extLst>
      <p:ext uri="{BB962C8B-B14F-4D97-AF65-F5344CB8AC3E}">
        <p14:creationId xmlns:p14="http://schemas.microsoft.com/office/powerpoint/2010/main" val="186779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A682-7BDA-DB2A-5868-2FFF5242C5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AB95A8-0272-FAFC-82CB-F2A4A162B4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14E699-F66B-9561-4039-06FFEF3FFE24}"/>
              </a:ext>
            </a:extLst>
          </p:cNvPr>
          <p:cNvSpPr>
            <a:spLocks noGrp="1"/>
          </p:cNvSpPr>
          <p:nvPr>
            <p:ph type="dt" sz="half" idx="10"/>
          </p:nvPr>
        </p:nvSpPr>
        <p:spPr/>
        <p:txBody>
          <a:bodyPr/>
          <a:lstStyle/>
          <a:p>
            <a:fld id="{0E6CFB19-9C73-49EC-9373-BAE62F2CCF56}" type="datetimeFigureOut">
              <a:rPr lang="en-GB" smtClean="0"/>
              <a:t>05/03/2024</a:t>
            </a:fld>
            <a:endParaRPr lang="en-GB"/>
          </a:p>
        </p:txBody>
      </p:sp>
      <p:sp>
        <p:nvSpPr>
          <p:cNvPr id="5" name="Footer Placeholder 4">
            <a:extLst>
              <a:ext uri="{FF2B5EF4-FFF2-40B4-BE49-F238E27FC236}">
                <a16:creationId xmlns:a16="http://schemas.microsoft.com/office/drawing/2014/main" id="{C521CDEF-FD10-A207-E046-B9CAF14CA2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79708-5FB6-BDA7-8E7C-E60146DD223C}"/>
              </a:ext>
            </a:extLst>
          </p:cNvPr>
          <p:cNvSpPr>
            <a:spLocks noGrp="1"/>
          </p:cNvSpPr>
          <p:nvPr>
            <p:ph type="sldNum" sz="quarter" idx="12"/>
          </p:nvPr>
        </p:nvSpPr>
        <p:spPr/>
        <p:txBody>
          <a:bodyPr/>
          <a:lstStyle/>
          <a:p>
            <a:fld id="{177A3917-7749-418D-BE25-6CB5FBBBD0A3}" type="slidenum">
              <a:rPr lang="en-GB" smtClean="0"/>
              <a:t>‹#›</a:t>
            </a:fld>
            <a:endParaRPr lang="en-GB"/>
          </a:p>
        </p:txBody>
      </p:sp>
    </p:spTree>
    <p:extLst>
      <p:ext uri="{BB962C8B-B14F-4D97-AF65-F5344CB8AC3E}">
        <p14:creationId xmlns:p14="http://schemas.microsoft.com/office/powerpoint/2010/main" val="309961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B845-060C-7D05-EDFB-80357CD382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AAED04-9049-7CA3-3C47-7A5E55634F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7594A6-7BDA-8EA1-DC76-6874B8E33BB3}"/>
              </a:ext>
            </a:extLst>
          </p:cNvPr>
          <p:cNvSpPr>
            <a:spLocks noGrp="1"/>
          </p:cNvSpPr>
          <p:nvPr>
            <p:ph type="dt" sz="half" idx="10"/>
          </p:nvPr>
        </p:nvSpPr>
        <p:spPr/>
        <p:txBody>
          <a:bodyPr/>
          <a:lstStyle/>
          <a:p>
            <a:fld id="{0E6CFB19-9C73-49EC-9373-BAE62F2CCF56}" type="datetimeFigureOut">
              <a:rPr lang="en-GB" smtClean="0"/>
              <a:t>05/03/2024</a:t>
            </a:fld>
            <a:endParaRPr lang="en-GB"/>
          </a:p>
        </p:txBody>
      </p:sp>
      <p:sp>
        <p:nvSpPr>
          <p:cNvPr id="5" name="Footer Placeholder 4">
            <a:extLst>
              <a:ext uri="{FF2B5EF4-FFF2-40B4-BE49-F238E27FC236}">
                <a16:creationId xmlns:a16="http://schemas.microsoft.com/office/drawing/2014/main" id="{47F62E0F-1AED-9DCD-1DD9-C9E3224B4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7BEB30-74B5-7E55-DE66-99F62CA8FB1B}"/>
              </a:ext>
            </a:extLst>
          </p:cNvPr>
          <p:cNvSpPr>
            <a:spLocks noGrp="1"/>
          </p:cNvSpPr>
          <p:nvPr>
            <p:ph type="sldNum" sz="quarter" idx="12"/>
          </p:nvPr>
        </p:nvSpPr>
        <p:spPr/>
        <p:txBody>
          <a:bodyPr/>
          <a:lstStyle/>
          <a:p>
            <a:fld id="{177A3917-7749-418D-BE25-6CB5FBBBD0A3}" type="slidenum">
              <a:rPr lang="en-GB" smtClean="0"/>
              <a:t>‹#›</a:t>
            </a:fld>
            <a:endParaRPr lang="en-GB"/>
          </a:p>
        </p:txBody>
      </p:sp>
    </p:spTree>
    <p:extLst>
      <p:ext uri="{BB962C8B-B14F-4D97-AF65-F5344CB8AC3E}">
        <p14:creationId xmlns:p14="http://schemas.microsoft.com/office/powerpoint/2010/main" val="65286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166642-D859-7ACC-3307-0FBC251F58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FE7FE1-E95C-92E1-FF30-C469508E57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FD2E44-FACA-E3F1-72D4-522F7BA5D1B2}"/>
              </a:ext>
            </a:extLst>
          </p:cNvPr>
          <p:cNvSpPr>
            <a:spLocks noGrp="1"/>
          </p:cNvSpPr>
          <p:nvPr>
            <p:ph type="dt" sz="half" idx="10"/>
          </p:nvPr>
        </p:nvSpPr>
        <p:spPr/>
        <p:txBody>
          <a:bodyPr/>
          <a:lstStyle/>
          <a:p>
            <a:fld id="{0E6CFB19-9C73-49EC-9373-BAE62F2CCF56}" type="datetimeFigureOut">
              <a:rPr lang="en-GB" smtClean="0"/>
              <a:t>05/03/2024</a:t>
            </a:fld>
            <a:endParaRPr lang="en-GB"/>
          </a:p>
        </p:txBody>
      </p:sp>
      <p:sp>
        <p:nvSpPr>
          <p:cNvPr id="5" name="Footer Placeholder 4">
            <a:extLst>
              <a:ext uri="{FF2B5EF4-FFF2-40B4-BE49-F238E27FC236}">
                <a16:creationId xmlns:a16="http://schemas.microsoft.com/office/drawing/2014/main" id="{8A017AE8-A3CF-343F-797F-A79E9FF09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8D94C-6344-5A2A-7664-0D7DAA8ABEAF}"/>
              </a:ext>
            </a:extLst>
          </p:cNvPr>
          <p:cNvSpPr>
            <a:spLocks noGrp="1"/>
          </p:cNvSpPr>
          <p:nvPr>
            <p:ph type="sldNum" sz="quarter" idx="12"/>
          </p:nvPr>
        </p:nvSpPr>
        <p:spPr/>
        <p:txBody>
          <a:bodyPr/>
          <a:lstStyle/>
          <a:p>
            <a:fld id="{177A3917-7749-418D-BE25-6CB5FBBBD0A3}" type="slidenum">
              <a:rPr lang="en-GB" smtClean="0"/>
              <a:t>‹#›</a:t>
            </a:fld>
            <a:endParaRPr lang="en-GB"/>
          </a:p>
        </p:txBody>
      </p:sp>
    </p:spTree>
    <p:extLst>
      <p:ext uri="{BB962C8B-B14F-4D97-AF65-F5344CB8AC3E}">
        <p14:creationId xmlns:p14="http://schemas.microsoft.com/office/powerpoint/2010/main" val="295620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EFD3A-34A2-F531-D0CB-C85AB5FF58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AD4568-D66A-7B2A-D531-B416E33F80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61298E-3A46-AC38-3AB0-93A343E59388}"/>
              </a:ext>
            </a:extLst>
          </p:cNvPr>
          <p:cNvSpPr>
            <a:spLocks noGrp="1"/>
          </p:cNvSpPr>
          <p:nvPr>
            <p:ph type="dt" sz="half" idx="10"/>
          </p:nvPr>
        </p:nvSpPr>
        <p:spPr/>
        <p:txBody>
          <a:bodyPr/>
          <a:lstStyle/>
          <a:p>
            <a:fld id="{0E6CFB19-9C73-49EC-9373-BAE62F2CCF56}" type="datetimeFigureOut">
              <a:rPr lang="en-GB" smtClean="0"/>
              <a:t>05/03/2024</a:t>
            </a:fld>
            <a:endParaRPr lang="en-GB"/>
          </a:p>
        </p:txBody>
      </p:sp>
      <p:sp>
        <p:nvSpPr>
          <p:cNvPr id="5" name="Footer Placeholder 4">
            <a:extLst>
              <a:ext uri="{FF2B5EF4-FFF2-40B4-BE49-F238E27FC236}">
                <a16:creationId xmlns:a16="http://schemas.microsoft.com/office/drawing/2014/main" id="{D3A4097D-4D27-E0A9-5506-6D2CB120C0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C188AD-1E91-E5A4-E091-3D632A3A0EF5}"/>
              </a:ext>
            </a:extLst>
          </p:cNvPr>
          <p:cNvSpPr>
            <a:spLocks noGrp="1"/>
          </p:cNvSpPr>
          <p:nvPr>
            <p:ph type="sldNum" sz="quarter" idx="12"/>
          </p:nvPr>
        </p:nvSpPr>
        <p:spPr/>
        <p:txBody>
          <a:bodyPr/>
          <a:lstStyle/>
          <a:p>
            <a:fld id="{177A3917-7749-418D-BE25-6CB5FBBBD0A3}" type="slidenum">
              <a:rPr lang="en-GB" smtClean="0"/>
              <a:t>‹#›</a:t>
            </a:fld>
            <a:endParaRPr lang="en-GB"/>
          </a:p>
        </p:txBody>
      </p:sp>
    </p:spTree>
    <p:extLst>
      <p:ext uri="{BB962C8B-B14F-4D97-AF65-F5344CB8AC3E}">
        <p14:creationId xmlns:p14="http://schemas.microsoft.com/office/powerpoint/2010/main" val="30596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A9E8-7D5E-A0C9-99EE-57E7749A3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F705E9-30E7-C8AF-AD77-D8FF060E9C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1714E-AF2C-FA03-69C5-88BF870C16E6}"/>
              </a:ext>
            </a:extLst>
          </p:cNvPr>
          <p:cNvSpPr>
            <a:spLocks noGrp="1"/>
          </p:cNvSpPr>
          <p:nvPr>
            <p:ph type="dt" sz="half" idx="10"/>
          </p:nvPr>
        </p:nvSpPr>
        <p:spPr/>
        <p:txBody>
          <a:bodyPr/>
          <a:lstStyle/>
          <a:p>
            <a:fld id="{0E6CFB19-9C73-49EC-9373-BAE62F2CCF56}" type="datetimeFigureOut">
              <a:rPr lang="en-GB" smtClean="0"/>
              <a:t>05/03/2024</a:t>
            </a:fld>
            <a:endParaRPr lang="en-GB"/>
          </a:p>
        </p:txBody>
      </p:sp>
      <p:sp>
        <p:nvSpPr>
          <p:cNvPr id="5" name="Footer Placeholder 4">
            <a:extLst>
              <a:ext uri="{FF2B5EF4-FFF2-40B4-BE49-F238E27FC236}">
                <a16:creationId xmlns:a16="http://schemas.microsoft.com/office/drawing/2014/main" id="{9518D28E-FC77-FDF9-6BEC-C2A02AB8AF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68B611-FBAA-1B3F-68E9-F0AFDB9B3CDF}"/>
              </a:ext>
            </a:extLst>
          </p:cNvPr>
          <p:cNvSpPr>
            <a:spLocks noGrp="1"/>
          </p:cNvSpPr>
          <p:nvPr>
            <p:ph type="sldNum" sz="quarter" idx="12"/>
          </p:nvPr>
        </p:nvSpPr>
        <p:spPr/>
        <p:txBody>
          <a:bodyPr/>
          <a:lstStyle/>
          <a:p>
            <a:fld id="{177A3917-7749-418D-BE25-6CB5FBBBD0A3}" type="slidenum">
              <a:rPr lang="en-GB" smtClean="0"/>
              <a:t>‹#›</a:t>
            </a:fld>
            <a:endParaRPr lang="en-GB"/>
          </a:p>
        </p:txBody>
      </p:sp>
    </p:spTree>
    <p:extLst>
      <p:ext uri="{BB962C8B-B14F-4D97-AF65-F5344CB8AC3E}">
        <p14:creationId xmlns:p14="http://schemas.microsoft.com/office/powerpoint/2010/main" val="205659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E9F4-5D84-D31E-4634-FCF5EF25B2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AF6D81-5F45-1EAA-4338-8ED4608F1E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67D19F-6D4B-4836-1A7A-B847DCF2C9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CCF063-6145-0D56-4565-89FB4B21AC84}"/>
              </a:ext>
            </a:extLst>
          </p:cNvPr>
          <p:cNvSpPr>
            <a:spLocks noGrp="1"/>
          </p:cNvSpPr>
          <p:nvPr>
            <p:ph type="dt" sz="half" idx="10"/>
          </p:nvPr>
        </p:nvSpPr>
        <p:spPr/>
        <p:txBody>
          <a:bodyPr/>
          <a:lstStyle/>
          <a:p>
            <a:fld id="{0E6CFB19-9C73-49EC-9373-BAE62F2CCF56}" type="datetimeFigureOut">
              <a:rPr lang="en-GB" smtClean="0"/>
              <a:t>05/03/2024</a:t>
            </a:fld>
            <a:endParaRPr lang="en-GB"/>
          </a:p>
        </p:txBody>
      </p:sp>
      <p:sp>
        <p:nvSpPr>
          <p:cNvPr id="6" name="Footer Placeholder 5">
            <a:extLst>
              <a:ext uri="{FF2B5EF4-FFF2-40B4-BE49-F238E27FC236}">
                <a16:creationId xmlns:a16="http://schemas.microsoft.com/office/drawing/2014/main" id="{7F9D506A-74D3-AD7B-CF6F-BD6E3924EA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405083-752C-1C87-1B1D-DD391070E102}"/>
              </a:ext>
            </a:extLst>
          </p:cNvPr>
          <p:cNvSpPr>
            <a:spLocks noGrp="1"/>
          </p:cNvSpPr>
          <p:nvPr>
            <p:ph type="sldNum" sz="quarter" idx="12"/>
          </p:nvPr>
        </p:nvSpPr>
        <p:spPr/>
        <p:txBody>
          <a:bodyPr/>
          <a:lstStyle/>
          <a:p>
            <a:fld id="{177A3917-7749-418D-BE25-6CB5FBBBD0A3}" type="slidenum">
              <a:rPr lang="en-GB" smtClean="0"/>
              <a:t>‹#›</a:t>
            </a:fld>
            <a:endParaRPr lang="en-GB"/>
          </a:p>
        </p:txBody>
      </p:sp>
    </p:spTree>
    <p:extLst>
      <p:ext uri="{BB962C8B-B14F-4D97-AF65-F5344CB8AC3E}">
        <p14:creationId xmlns:p14="http://schemas.microsoft.com/office/powerpoint/2010/main" val="123202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264D-0587-6F7D-E788-6B316D0CBC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B1291F-94E3-BB4B-AF85-D1367C9EA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61B3EE-AA37-D5BA-551A-AF0FAA4D47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12B47E-5746-FFDC-AE6D-C385E8D485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DE92D9-3E33-6548-AF18-5A9AFD6372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B5C1A1-5557-3E3C-51FA-E07E253857C6}"/>
              </a:ext>
            </a:extLst>
          </p:cNvPr>
          <p:cNvSpPr>
            <a:spLocks noGrp="1"/>
          </p:cNvSpPr>
          <p:nvPr>
            <p:ph type="dt" sz="half" idx="10"/>
          </p:nvPr>
        </p:nvSpPr>
        <p:spPr/>
        <p:txBody>
          <a:bodyPr/>
          <a:lstStyle/>
          <a:p>
            <a:fld id="{0E6CFB19-9C73-49EC-9373-BAE62F2CCF56}" type="datetimeFigureOut">
              <a:rPr lang="en-GB" smtClean="0"/>
              <a:t>05/03/2024</a:t>
            </a:fld>
            <a:endParaRPr lang="en-GB"/>
          </a:p>
        </p:txBody>
      </p:sp>
      <p:sp>
        <p:nvSpPr>
          <p:cNvPr id="8" name="Footer Placeholder 7">
            <a:extLst>
              <a:ext uri="{FF2B5EF4-FFF2-40B4-BE49-F238E27FC236}">
                <a16:creationId xmlns:a16="http://schemas.microsoft.com/office/drawing/2014/main" id="{8ECFCA45-BA36-6EEC-C4C0-A16ADD5982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B976E0-1A7B-904B-B7E3-4E729505389A}"/>
              </a:ext>
            </a:extLst>
          </p:cNvPr>
          <p:cNvSpPr>
            <a:spLocks noGrp="1"/>
          </p:cNvSpPr>
          <p:nvPr>
            <p:ph type="sldNum" sz="quarter" idx="12"/>
          </p:nvPr>
        </p:nvSpPr>
        <p:spPr/>
        <p:txBody>
          <a:bodyPr/>
          <a:lstStyle/>
          <a:p>
            <a:fld id="{177A3917-7749-418D-BE25-6CB5FBBBD0A3}" type="slidenum">
              <a:rPr lang="en-GB" smtClean="0"/>
              <a:t>‹#›</a:t>
            </a:fld>
            <a:endParaRPr lang="en-GB"/>
          </a:p>
        </p:txBody>
      </p:sp>
    </p:spTree>
    <p:extLst>
      <p:ext uri="{BB962C8B-B14F-4D97-AF65-F5344CB8AC3E}">
        <p14:creationId xmlns:p14="http://schemas.microsoft.com/office/powerpoint/2010/main" val="88150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CA1E9-18D0-AA9E-2A58-906505FEE7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66EC39-D61A-9743-571E-D580255A4306}"/>
              </a:ext>
            </a:extLst>
          </p:cNvPr>
          <p:cNvSpPr>
            <a:spLocks noGrp="1"/>
          </p:cNvSpPr>
          <p:nvPr>
            <p:ph type="dt" sz="half" idx="10"/>
          </p:nvPr>
        </p:nvSpPr>
        <p:spPr/>
        <p:txBody>
          <a:bodyPr/>
          <a:lstStyle/>
          <a:p>
            <a:fld id="{0E6CFB19-9C73-49EC-9373-BAE62F2CCF56}" type="datetimeFigureOut">
              <a:rPr lang="en-GB" smtClean="0"/>
              <a:t>05/03/2024</a:t>
            </a:fld>
            <a:endParaRPr lang="en-GB"/>
          </a:p>
        </p:txBody>
      </p:sp>
      <p:sp>
        <p:nvSpPr>
          <p:cNvPr id="4" name="Footer Placeholder 3">
            <a:extLst>
              <a:ext uri="{FF2B5EF4-FFF2-40B4-BE49-F238E27FC236}">
                <a16:creationId xmlns:a16="http://schemas.microsoft.com/office/drawing/2014/main" id="{F1708FC9-D29C-4EEB-DA7A-E9EFA0C7F6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29A2F1-7B04-5C29-452F-A04D43A09960}"/>
              </a:ext>
            </a:extLst>
          </p:cNvPr>
          <p:cNvSpPr>
            <a:spLocks noGrp="1"/>
          </p:cNvSpPr>
          <p:nvPr>
            <p:ph type="sldNum" sz="quarter" idx="12"/>
          </p:nvPr>
        </p:nvSpPr>
        <p:spPr/>
        <p:txBody>
          <a:bodyPr/>
          <a:lstStyle/>
          <a:p>
            <a:fld id="{177A3917-7749-418D-BE25-6CB5FBBBD0A3}" type="slidenum">
              <a:rPr lang="en-GB" smtClean="0"/>
              <a:t>‹#›</a:t>
            </a:fld>
            <a:endParaRPr lang="en-GB"/>
          </a:p>
        </p:txBody>
      </p:sp>
    </p:spTree>
    <p:extLst>
      <p:ext uri="{BB962C8B-B14F-4D97-AF65-F5344CB8AC3E}">
        <p14:creationId xmlns:p14="http://schemas.microsoft.com/office/powerpoint/2010/main" val="15074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5EE4B-EBC4-546E-FEA9-8C0EEF45ACA8}"/>
              </a:ext>
            </a:extLst>
          </p:cNvPr>
          <p:cNvSpPr>
            <a:spLocks noGrp="1"/>
          </p:cNvSpPr>
          <p:nvPr>
            <p:ph type="dt" sz="half" idx="10"/>
          </p:nvPr>
        </p:nvSpPr>
        <p:spPr/>
        <p:txBody>
          <a:bodyPr/>
          <a:lstStyle/>
          <a:p>
            <a:fld id="{0E6CFB19-9C73-49EC-9373-BAE62F2CCF56}" type="datetimeFigureOut">
              <a:rPr lang="en-GB" smtClean="0"/>
              <a:t>05/03/2024</a:t>
            </a:fld>
            <a:endParaRPr lang="en-GB"/>
          </a:p>
        </p:txBody>
      </p:sp>
      <p:sp>
        <p:nvSpPr>
          <p:cNvPr id="3" name="Footer Placeholder 2">
            <a:extLst>
              <a:ext uri="{FF2B5EF4-FFF2-40B4-BE49-F238E27FC236}">
                <a16:creationId xmlns:a16="http://schemas.microsoft.com/office/drawing/2014/main" id="{46DFC95C-1BFA-48A8-94E6-BA709A1E88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06F50D-E79F-F070-2CDC-45E76E0F1A33}"/>
              </a:ext>
            </a:extLst>
          </p:cNvPr>
          <p:cNvSpPr>
            <a:spLocks noGrp="1"/>
          </p:cNvSpPr>
          <p:nvPr>
            <p:ph type="sldNum" sz="quarter" idx="12"/>
          </p:nvPr>
        </p:nvSpPr>
        <p:spPr/>
        <p:txBody>
          <a:bodyPr/>
          <a:lstStyle/>
          <a:p>
            <a:fld id="{177A3917-7749-418D-BE25-6CB5FBBBD0A3}" type="slidenum">
              <a:rPr lang="en-GB" smtClean="0"/>
              <a:t>‹#›</a:t>
            </a:fld>
            <a:endParaRPr lang="en-GB"/>
          </a:p>
        </p:txBody>
      </p:sp>
    </p:spTree>
    <p:extLst>
      <p:ext uri="{BB962C8B-B14F-4D97-AF65-F5344CB8AC3E}">
        <p14:creationId xmlns:p14="http://schemas.microsoft.com/office/powerpoint/2010/main" val="300321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C8D8-595B-F5E3-6BDA-D2D4E4930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5928FD-5C22-D525-8A03-E9E0C63C71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4B7C78-381C-1224-D0BB-67349C60C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5CC04-0E4C-007C-2223-9A47AD1E3E64}"/>
              </a:ext>
            </a:extLst>
          </p:cNvPr>
          <p:cNvSpPr>
            <a:spLocks noGrp="1"/>
          </p:cNvSpPr>
          <p:nvPr>
            <p:ph type="dt" sz="half" idx="10"/>
          </p:nvPr>
        </p:nvSpPr>
        <p:spPr/>
        <p:txBody>
          <a:bodyPr/>
          <a:lstStyle/>
          <a:p>
            <a:fld id="{0E6CFB19-9C73-49EC-9373-BAE62F2CCF56}" type="datetimeFigureOut">
              <a:rPr lang="en-GB" smtClean="0"/>
              <a:t>05/03/2024</a:t>
            </a:fld>
            <a:endParaRPr lang="en-GB"/>
          </a:p>
        </p:txBody>
      </p:sp>
      <p:sp>
        <p:nvSpPr>
          <p:cNvPr id="6" name="Footer Placeholder 5">
            <a:extLst>
              <a:ext uri="{FF2B5EF4-FFF2-40B4-BE49-F238E27FC236}">
                <a16:creationId xmlns:a16="http://schemas.microsoft.com/office/drawing/2014/main" id="{8DC46E51-414F-9454-D3E0-49C5621D1B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C9266E-5A28-C733-9B0E-AAA17ED4A272}"/>
              </a:ext>
            </a:extLst>
          </p:cNvPr>
          <p:cNvSpPr>
            <a:spLocks noGrp="1"/>
          </p:cNvSpPr>
          <p:nvPr>
            <p:ph type="sldNum" sz="quarter" idx="12"/>
          </p:nvPr>
        </p:nvSpPr>
        <p:spPr/>
        <p:txBody>
          <a:bodyPr/>
          <a:lstStyle/>
          <a:p>
            <a:fld id="{177A3917-7749-418D-BE25-6CB5FBBBD0A3}" type="slidenum">
              <a:rPr lang="en-GB" smtClean="0"/>
              <a:t>‹#›</a:t>
            </a:fld>
            <a:endParaRPr lang="en-GB"/>
          </a:p>
        </p:txBody>
      </p:sp>
    </p:spTree>
    <p:extLst>
      <p:ext uri="{BB962C8B-B14F-4D97-AF65-F5344CB8AC3E}">
        <p14:creationId xmlns:p14="http://schemas.microsoft.com/office/powerpoint/2010/main" val="53264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7ED8-6725-F55D-E06D-231947F40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7BA23B-5DB8-AFE6-E656-2F99449BAD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086F7F-28BD-BAFF-B9A5-2D1F59697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CFE8C-2760-1A7A-07EB-03D814DA8F2A}"/>
              </a:ext>
            </a:extLst>
          </p:cNvPr>
          <p:cNvSpPr>
            <a:spLocks noGrp="1"/>
          </p:cNvSpPr>
          <p:nvPr>
            <p:ph type="dt" sz="half" idx="10"/>
          </p:nvPr>
        </p:nvSpPr>
        <p:spPr/>
        <p:txBody>
          <a:bodyPr/>
          <a:lstStyle/>
          <a:p>
            <a:fld id="{0E6CFB19-9C73-49EC-9373-BAE62F2CCF56}" type="datetimeFigureOut">
              <a:rPr lang="en-GB" smtClean="0"/>
              <a:t>05/03/2024</a:t>
            </a:fld>
            <a:endParaRPr lang="en-GB"/>
          </a:p>
        </p:txBody>
      </p:sp>
      <p:sp>
        <p:nvSpPr>
          <p:cNvPr id="6" name="Footer Placeholder 5">
            <a:extLst>
              <a:ext uri="{FF2B5EF4-FFF2-40B4-BE49-F238E27FC236}">
                <a16:creationId xmlns:a16="http://schemas.microsoft.com/office/drawing/2014/main" id="{06CE8BFA-67CC-62D6-A796-FFE74E62FC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3155BF-E8FE-888F-C80D-65B840A9F5DF}"/>
              </a:ext>
            </a:extLst>
          </p:cNvPr>
          <p:cNvSpPr>
            <a:spLocks noGrp="1"/>
          </p:cNvSpPr>
          <p:nvPr>
            <p:ph type="sldNum" sz="quarter" idx="12"/>
          </p:nvPr>
        </p:nvSpPr>
        <p:spPr/>
        <p:txBody>
          <a:bodyPr/>
          <a:lstStyle/>
          <a:p>
            <a:fld id="{177A3917-7749-418D-BE25-6CB5FBBBD0A3}" type="slidenum">
              <a:rPr lang="en-GB" smtClean="0"/>
              <a:t>‹#›</a:t>
            </a:fld>
            <a:endParaRPr lang="en-GB"/>
          </a:p>
        </p:txBody>
      </p:sp>
    </p:spTree>
    <p:extLst>
      <p:ext uri="{BB962C8B-B14F-4D97-AF65-F5344CB8AC3E}">
        <p14:creationId xmlns:p14="http://schemas.microsoft.com/office/powerpoint/2010/main" val="198029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239E9-E871-2986-1EBC-A222A0E22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E9977F-E683-B576-679F-EF3B978867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17DEC3-716B-BA4D-0FBB-0D259440D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6CFB19-9C73-49EC-9373-BAE62F2CCF56}" type="datetimeFigureOut">
              <a:rPr lang="en-GB" smtClean="0"/>
              <a:t>05/03/2024</a:t>
            </a:fld>
            <a:endParaRPr lang="en-GB"/>
          </a:p>
        </p:txBody>
      </p:sp>
      <p:sp>
        <p:nvSpPr>
          <p:cNvPr id="5" name="Footer Placeholder 4">
            <a:extLst>
              <a:ext uri="{FF2B5EF4-FFF2-40B4-BE49-F238E27FC236}">
                <a16:creationId xmlns:a16="http://schemas.microsoft.com/office/drawing/2014/main" id="{FC55E54A-5DF1-2D68-680D-C78BCC80C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71597E1-F9ED-E452-AD65-23232FD5A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7A3917-7749-418D-BE25-6CB5FBBBD0A3}" type="slidenum">
              <a:rPr lang="en-GB" smtClean="0"/>
              <a:t>‹#›</a:t>
            </a:fld>
            <a:endParaRPr lang="en-GB"/>
          </a:p>
        </p:txBody>
      </p:sp>
    </p:spTree>
    <p:extLst>
      <p:ext uri="{BB962C8B-B14F-4D97-AF65-F5344CB8AC3E}">
        <p14:creationId xmlns:p14="http://schemas.microsoft.com/office/powerpoint/2010/main" val="1976469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pdasociety.org.uk/?fbclid=IwAR1CK_53r7mNOq91vgkNt7fMHwxO8rfr4T2nNjTTx-zB0mbiH1GYzvEbkK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nhs.uk/service-search/mental-health/find-an-nhs-talking-therapies-servi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amanati.org" TargetMode="External"/><Relationship Id="rId2" Type="http://schemas.openxmlformats.org/officeDocument/2006/relationships/hyperlink" Target="http://www.amanati.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AF97-2B62-4D2C-1123-1BA0D7BE6F86}"/>
              </a:ext>
            </a:extLst>
          </p:cNvPr>
          <p:cNvSpPr>
            <a:spLocks noGrp="1"/>
          </p:cNvSpPr>
          <p:nvPr>
            <p:ph type="ctrTitle"/>
          </p:nvPr>
        </p:nvSpPr>
        <p:spPr>
          <a:xfrm>
            <a:off x="1524000" y="1488123"/>
            <a:ext cx="9144000" cy="1539557"/>
          </a:xfrm>
        </p:spPr>
        <p:txBody>
          <a:bodyPr>
            <a:normAutofit/>
          </a:bodyPr>
          <a:lstStyle/>
          <a:p>
            <a:r>
              <a:rPr lang="en-GB" dirty="0"/>
              <a:t>Caring for the caregivers</a:t>
            </a:r>
          </a:p>
        </p:txBody>
      </p:sp>
      <p:sp>
        <p:nvSpPr>
          <p:cNvPr id="3" name="Subtitle 2">
            <a:extLst>
              <a:ext uri="{FF2B5EF4-FFF2-40B4-BE49-F238E27FC236}">
                <a16:creationId xmlns:a16="http://schemas.microsoft.com/office/drawing/2014/main" id="{1AF886B8-E134-1C32-5EAD-AF57F0AE1FB2}"/>
              </a:ext>
            </a:extLst>
          </p:cNvPr>
          <p:cNvSpPr>
            <a:spLocks noGrp="1"/>
          </p:cNvSpPr>
          <p:nvPr>
            <p:ph type="subTitle" idx="1"/>
          </p:nvPr>
        </p:nvSpPr>
        <p:spPr>
          <a:xfrm>
            <a:off x="1524000" y="3429000"/>
            <a:ext cx="9144000" cy="2438400"/>
          </a:xfrm>
        </p:spPr>
        <p:txBody>
          <a:bodyPr>
            <a:normAutofit fontScale="70000" lnSpcReduction="20000"/>
          </a:bodyPr>
          <a:lstStyle/>
          <a:p>
            <a:r>
              <a:rPr lang="en-GB" sz="3200" b="0" i="0" dirty="0">
                <a:solidFill>
                  <a:srgbClr val="0D0D0D"/>
                </a:solidFill>
                <a:effectLst/>
                <a:latin typeface="Söhne"/>
              </a:rPr>
              <a:t>Strategies for Supporting Parents and Carers of Children with Special Needs</a:t>
            </a:r>
          </a:p>
          <a:p>
            <a:endParaRPr lang="en-GB" sz="3200" b="0" i="0" dirty="0">
              <a:solidFill>
                <a:srgbClr val="0D0D0D"/>
              </a:solidFill>
              <a:effectLst/>
              <a:latin typeface="Söhne"/>
            </a:endParaRPr>
          </a:p>
          <a:p>
            <a:r>
              <a:rPr lang="en-GB" sz="3200" dirty="0">
                <a:solidFill>
                  <a:srgbClr val="0D0D0D"/>
                </a:solidFill>
                <a:latin typeface="Söhne"/>
              </a:rPr>
              <a:t>An </a:t>
            </a:r>
            <a:r>
              <a:rPr lang="en-GB" sz="3200" dirty="0" err="1">
                <a:solidFill>
                  <a:srgbClr val="0D0D0D"/>
                </a:solidFill>
                <a:latin typeface="Söhne"/>
              </a:rPr>
              <a:t>Amanati</a:t>
            </a:r>
            <a:r>
              <a:rPr lang="en-GB" sz="3200" dirty="0">
                <a:solidFill>
                  <a:srgbClr val="0D0D0D"/>
                </a:solidFill>
                <a:latin typeface="Söhne"/>
              </a:rPr>
              <a:t> workshop www.amanati.org</a:t>
            </a:r>
            <a:endParaRPr lang="en-GB" sz="3200" b="0" i="0" dirty="0">
              <a:solidFill>
                <a:srgbClr val="0D0D0D"/>
              </a:solidFill>
              <a:effectLst/>
              <a:latin typeface="Söhne"/>
            </a:endParaRPr>
          </a:p>
          <a:p>
            <a:endParaRPr lang="en-GB" dirty="0">
              <a:solidFill>
                <a:srgbClr val="0D0D0D"/>
              </a:solidFill>
              <a:latin typeface="Söhne"/>
            </a:endParaRPr>
          </a:p>
          <a:p>
            <a:r>
              <a:rPr lang="en-GB" sz="2800" dirty="0">
                <a:solidFill>
                  <a:srgbClr val="0D0D0D"/>
                </a:solidFill>
                <a:latin typeface="Söhne"/>
              </a:rPr>
              <a:t>Dr Amina Al-Yassin</a:t>
            </a:r>
          </a:p>
          <a:p>
            <a:r>
              <a:rPr lang="en-GB" dirty="0" err="1">
                <a:solidFill>
                  <a:srgbClr val="0D0D0D"/>
                </a:solidFill>
                <a:latin typeface="Söhne"/>
              </a:rPr>
              <a:t>GpwSI</a:t>
            </a:r>
            <a:r>
              <a:rPr lang="en-GB" dirty="0">
                <a:solidFill>
                  <a:srgbClr val="0D0D0D"/>
                </a:solidFill>
                <a:latin typeface="Söhne"/>
              </a:rPr>
              <a:t> in Child and adolescent mental health</a:t>
            </a:r>
          </a:p>
          <a:p>
            <a:r>
              <a:rPr lang="en-GB" dirty="0"/>
              <a:t>Barnardo’s national mental health team</a:t>
            </a:r>
          </a:p>
        </p:txBody>
      </p:sp>
    </p:spTree>
    <p:extLst>
      <p:ext uri="{BB962C8B-B14F-4D97-AF65-F5344CB8AC3E}">
        <p14:creationId xmlns:p14="http://schemas.microsoft.com/office/powerpoint/2010/main" val="291982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6D35-D644-F2E6-399C-DFB05F84AF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228C8-0FA4-22F6-6B84-CDC2CE5A8A13}"/>
              </a:ext>
            </a:extLst>
          </p:cNvPr>
          <p:cNvSpPr>
            <a:spLocks noGrp="1"/>
          </p:cNvSpPr>
          <p:nvPr>
            <p:ph type="title"/>
          </p:nvPr>
        </p:nvSpPr>
        <p:spPr/>
        <p:txBody>
          <a:bodyPr>
            <a:normAutofit fontScale="90000"/>
          </a:bodyPr>
          <a:lstStyle/>
          <a:p>
            <a:r>
              <a:rPr lang="en-GB" sz="4400" dirty="0"/>
              <a:t>Strategies that can help: </a:t>
            </a:r>
            <a:r>
              <a:rPr lang="en-GB" dirty="0"/>
              <a:t>Amending expectations </a:t>
            </a:r>
            <a:br>
              <a:rPr lang="en-GB" dirty="0"/>
            </a:br>
            <a:endParaRPr lang="en-GB" dirty="0"/>
          </a:p>
        </p:txBody>
      </p:sp>
      <p:sp>
        <p:nvSpPr>
          <p:cNvPr id="3" name="Content Placeholder 2">
            <a:extLst>
              <a:ext uri="{FF2B5EF4-FFF2-40B4-BE49-F238E27FC236}">
                <a16:creationId xmlns:a16="http://schemas.microsoft.com/office/drawing/2014/main" id="{F692DAE0-3F59-77A3-C1EE-660D778ECBD9}"/>
              </a:ext>
            </a:extLst>
          </p:cNvPr>
          <p:cNvSpPr>
            <a:spLocks noGrp="1"/>
          </p:cNvSpPr>
          <p:nvPr>
            <p:ph idx="1"/>
          </p:nvPr>
        </p:nvSpPr>
        <p:spPr>
          <a:xfrm>
            <a:off x="838200" y="1397000"/>
            <a:ext cx="6368716" cy="4779963"/>
          </a:xfrm>
        </p:spPr>
        <p:txBody>
          <a:bodyPr>
            <a:normAutofit/>
          </a:bodyPr>
          <a:lstStyle/>
          <a:p>
            <a:pPr algn="l"/>
            <a:r>
              <a:rPr lang="en-GB" i="0" dirty="0">
                <a:solidFill>
                  <a:srgbClr val="050505"/>
                </a:solidFill>
                <a:effectLst/>
                <a:latin typeface="Aptos BODY"/>
              </a:rPr>
              <a:t>Comparison is the thief of joy, and is quite often completely irrelevant</a:t>
            </a:r>
          </a:p>
          <a:p>
            <a:r>
              <a:rPr lang="en-GB" dirty="0">
                <a:solidFill>
                  <a:srgbClr val="050505"/>
                </a:solidFill>
                <a:latin typeface="Aptos BODY"/>
              </a:rPr>
              <a:t>Controlling and manage what you can to reduce any additional stress. But there may be lots outside of your control too</a:t>
            </a:r>
          </a:p>
          <a:p>
            <a:pPr algn="l"/>
            <a:r>
              <a:rPr lang="en-GB" i="0" dirty="0">
                <a:solidFill>
                  <a:srgbClr val="050505"/>
                </a:solidFill>
                <a:effectLst/>
                <a:latin typeface="Aptos BODY"/>
              </a:rPr>
              <a:t>Our EBE said they found that reducing expectations (e.g. about routines, frequency of showering/cooking, screentime etc) often helped to reduce stress and in turn everyone managed to find things easier and actually do more</a:t>
            </a:r>
            <a:endParaRPr lang="en-GB" dirty="0">
              <a:solidFill>
                <a:srgbClr val="050505"/>
              </a:solidFill>
              <a:latin typeface="Segoe UI Historic" panose="020B0502040204020203" pitchFamily="34" charset="0"/>
            </a:endParaRPr>
          </a:p>
          <a:p>
            <a:pPr algn="l"/>
            <a:endParaRPr lang="en-GB" b="0" i="0" dirty="0">
              <a:solidFill>
                <a:srgbClr val="050505"/>
              </a:solidFill>
              <a:effectLst/>
              <a:latin typeface="inherit"/>
            </a:endParaRPr>
          </a:p>
          <a:p>
            <a:endParaRPr lang="en-GB" dirty="0"/>
          </a:p>
        </p:txBody>
      </p:sp>
      <p:pic>
        <p:nvPicPr>
          <p:cNvPr id="4" name="Picture 2" descr="Circles of Control - Claire Newton">
            <a:extLst>
              <a:ext uri="{FF2B5EF4-FFF2-40B4-BE49-F238E27FC236}">
                <a16:creationId xmlns:a16="http://schemas.microsoft.com/office/drawing/2014/main" id="{C2A1DCC0-649F-A822-A47B-6E8DB6020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1924" y="1825625"/>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31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53A23-955F-6115-042D-3DC38C9DE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5133E-CAAF-17B7-43FF-F30338539338}"/>
              </a:ext>
            </a:extLst>
          </p:cNvPr>
          <p:cNvSpPr>
            <a:spLocks noGrp="1"/>
          </p:cNvSpPr>
          <p:nvPr>
            <p:ph type="title"/>
          </p:nvPr>
        </p:nvSpPr>
        <p:spPr>
          <a:xfrm>
            <a:off x="838200" y="1191126"/>
            <a:ext cx="10515600" cy="499562"/>
          </a:xfrm>
        </p:spPr>
        <p:txBody>
          <a:bodyPr>
            <a:normAutofit fontScale="90000"/>
          </a:bodyPr>
          <a:lstStyle/>
          <a:p>
            <a:r>
              <a:rPr lang="en-GB" sz="4400" dirty="0"/>
              <a:t>Strategies that can help: </a:t>
            </a:r>
            <a:r>
              <a:rPr lang="en-GB" dirty="0"/>
              <a:t>Parenting support</a:t>
            </a:r>
            <a:br>
              <a:rPr lang="en-GB" dirty="0"/>
            </a:br>
            <a:br>
              <a:rPr lang="en-GB" dirty="0"/>
            </a:br>
            <a:endParaRPr lang="en-GB" dirty="0"/>
          </a:p>
        </p:txBody>
      </p:sp>
      <p:sp>
        <p:nvSpPr>
          <p:cNvPr id="3" name="Content Placeholder 2">
            <a:extLst>
              <a:ext uri="{FF2B5EF4-FFF2-40B4-BE49-F238E27FC236}">
                <a16:creationId xmlns:a16="http://schemas.microsoft.com/office/drawing/2014/main" id="{77103FFD-D28D-280E-124A-2DAC0BAB5245}"/>
              </a:ext>
            </a:extLst>
          </p:cNvPr>
          <p:cNvSpPr>
            <a:spLocks noGrp="1"/>
          </p:cNvSpPr>
          <p:nvPr>
            <p:ph idx="1"/>
          </p:nvPr>
        </p:nvSpPr>
        <p:spPr>
          <a:xfrm>
            <a:off x="838200" y="1597025"/>
            <a:ext cx="10515600" cy="4351338"/>
          </a:xfrm>
        </p:spPr>
        <p:txBody>
          <a:bodyPr>
            <a:normAutofit fontScale="92500" lnSpcReduction="10000"/>
          </a:bodyPr>
          <a:lstStyle/>
          <a:p>
            <a:pPr algn="l"/>
            <a:r>
              <a:rPr lang="en-GB" i="0" dirty="0">
                <a:effectLst/>
                <a:latin typeface="Aptos BODY"/>
              </a:rPr>
              <a:t>Parenting support/courses may be useful, bu</a:t>
            </a:r>
            <a:r>
              <a:rPr lang="en-GB" dirty="0">
                <a:latin typeface="Aptos BODY"/>
              </a:rPr>
              <a:t>t not all mainstream parenting courses will be relevant or helpful</a:t>
            </a:r>
          </a:p>
          <a:p>
            <a:pPr algn="l"/>
            <a:r>
              <a:rPr lang="en-GB" dirty="0">
                <a:latin typeface="Aptos BODY"/>
              </a:rPr>
              <a:t>If violence/aggressive behaviour is a concern then Non-violent resistance parenting courses may be helpful. Some organisations e.g. </a:t>
            </a:r>
            <a:r>
              <a:rPr lang="en-GB" dirty="0" err="1">
                <a:latin typeface="Aptos BODY"/>
              </a:rPr>
              <a:t>YouthOptions</a:t>
            </a:r>
            <a:r>
              <a:rPr lang="en-GB" dirty="0">
                <a:latin typeface="Aptos BODY"/>
              </a:rPr>
              <a:t> may offer these for free</a:t>
            </a:r>
          </a:p>
          <a:p>
            <a:r>
              <a:rPr lang="en-GB" dirty="0">
                <a:latin typeface="Aptos BODY"/>
              </a:rPr>
              <a:t>SCOPE offer free “Navigate” sessions for emotional support for </a:t>
            </a:r>
            <a:r>
              <a:rPr lang="en-GB" i="0" dirty="0">
                <a:effectLst/>
                <a:latin typeface="Aptos BODY"/>
              </a:rPr>
              <a:t>parents of kids under assessment/within 1 year of diagnosis of a disability)</a:t>
            </a:r>
          </a:p>
          <a:p>
            <a:r>
              <a:rPr lang="en-GB" i="0" dirty="0">
                <a:effectLst/>
                <a:latin typeface="Aptos BODY"/>
              </a:rPr>
              <a:t>PDA can be very challenging &amp; conventional parenting techniques often don’t work </a:t>
            </a:r>
            <a:r>
              <a:rPr lang="en-GB" i="0" u="none" strike="noStrike" dirty="0">
                <a:effectLst/>
                <a:latin typeface="Aptos BODY"/>
                <a:hlinkClick r:id="rId2">
                  <a:extLst>
                    <a:ext uri="{A12FA001-AC4F-418D-AE19-62706E023703}">
                      <ahyp:hlinkClr xmlns:ahyp="http://schemas.microsoft.com/office/drawing/2018/hyperlinkcolor" val="tx"/>
                    </a:ext>
                  </a:extLst>
                </a:hlinkClick>
              </a:rPr>
              <a:t>https://www.pdasociety.org.uk/</a:t>
            </a:r>
            <a:endParaRPr lang="en-GB" i="0" dirty="0">
              <a:effectLst/>
              <a:latin typeface="Aptos BODY"/>
            </a:endParaRPr>
          </a:p>
          <a:p>
            <a:r>
              <a:rPr lang="en-GB" dirty="0">
                <a:latin typeface="Aptos BODY"/>
              </a:rPr>
              <a:t>Accessing telephone based support e.g. the </a:t>
            </a:r>
            <a:r>
              <a:rPr lang="en-GB" dirty="0" err="1">
                <a:latin typeface="Aptos BODY"/>
              </a:rPr>
              <a:t>Youngminds</a:t>
            </a:r>
            <a:r>
              <a:rPr lang="en-GB" dirty="0">
                <a:latin typeface="Aptos BODY"/>
              </a:rPr>
              <a:t> helpline or Navigate/Scope </a:t>
            </a:r>
          </a:p>
          <a:p>
            <a:pPr algn="l"/>
            <a:endParaRPr lang="en-GB" b="0" i="0" dirty="0">
              <a:solidFill>
                <a:srgbClr val="050505"/>
              </a:solidFill>
              <a:effectLst/>
              <a:latin typeface="inherit"/>
            </a:endParaRPr>
          </a:p>
          <a:p>
            <a:endParaRPr lang="en-GB" dirty="0"/>
          </a:p>
        </p:txBody>
      </p:sp>
    </p:spTree>
    <p:extLst>
      <p:ext uri="{BB962C8B-B14F-4D97-AF65-F5344CB8AC3E}">
        <p14:creationId xmlns:p14="http://schemas.microsoft.com/office/powerpoint/2010/main" val="112170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CD281A-22C2-F6FE-0A88-9AA4FE39503E}"/>
              </a:ext>
            </a:extLst>
          </p:cNvPr>
          <p:cNvPicPr>
            <a:picLocks noChangeAspect="1"/>
          </p:cNvPicPr>
          <p:nvPr/>
        </p:nvPicPr>
        <p:blipFill>
          <a:blip r:embed="rId2"/>
          <a:stretch>
            <a:fillRect/>
          </a:stretch>
        </p:blipFill>
        <p:spPr>
          <a:xfrm>
            <a:off x="0" y="38760"/>
            <a:ext cx="12192000" cy="6780479"/>
          </a:xfrm>
          <a:prstGeom prst="rect">
            <a:avLst/>
          </a:prstGeom>
        </p:spPr>
      </p:pic>
    </p:spTree>
    <p:extLst>
      <p:ext uri="{BB962C8B-B14F-4D97-AF65-F5344CB8AC3E}">
        <p14:creationId xmlns:p14="http://schemas.microsoft.com/office/powerpoint/2010/main" val="48187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etting help posters | Resources | YoungMinds">
            <a:extLst>
              <a:ext uri="{FF2B5EF4-FFF2-40B4-BE49-F238E27FC236}">
                <a16:creationId xmlns:a16="http://schemas.microsoft.com/office/drawing/2014/main" id="{C4A03277-849E-29A1-B892-E9E1B1320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471488"/>
            <a:ext cx="8334375" cy="59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89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0A60-7BB2-0F1C-27CC-0BEE3D96C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735E5-83A7-14DB-A8A9-5F61CC25843F}"/>
              </a:ext>
            </a:extLst>
          </p:cNvPr>
          <p:cNvSpPr>
            <a:spLocks noGrp="1"/>
          </p:cNvSpPr>
          <p:nvPr>
            <p:ph type="title"/>
          </p:nvPr>
        </p:nvSpPr>
        <p:spPr>
          <a:xfrm>
            <a:off x="838200" y="1575844"/>
            <a:ext cx="10515600" cy="499562"/>
          </a:xfrm>
        </p:spPr>
        <p:txBody>
          <a:bodyPr>
            <a:normAutofit fontScale="90000"/>
          </a:bodyPr>
          <a:lstStyle/>
          <a:p>
            <a:r>
              <a:rPr lang="en-GB" sz="4400" dirty="0"/>
              <a:t>Strategies that can help: </a:t>
            </a:r>
            <a:r>
              <a:rPr lang="en-GB" dirty="0"/>
              <a:t>Council/social services based support</a:t>
            </a:r>
            <a:br>
              <a:rPr lang="en-GB" dirty="0"/>
            </a:br>
            <a:br>
              <a:rPr lang="en-GB" dirty="0"/>
            </a:br>
            <a:br>
              <a:rPr lang="en-GB" dirty="0"/>
            </a:br>
            <a:endParaRPr lang="en-GB" dirty="0"/>
          </a:p>
        </p:txBody>
      </p:sp>
      <p:sp>
        <p:nvSpPr>
          <p:cNvPr id="3" name="Content Placeholder 2">
            <a:extLst>
              <a:ext uri="{FF2B5EF4-FFF2-40B4-BE49-F238E27FC236}">
                <a16:creationId xmlns:a16="http://schemas.microsoft.com/office/drawing/2014/main" id="{E4CE9BAD-0D9C-E123-3B26-492A39433205}"/>
              </a:ext>
            </a:extLst>
          </p:cNvPr>
          <p:cNvSpPr>
            <a:spLocks noGrp="1"/>
          </p:cNvSpPr>
          <p:nvPr>
            <p:ph idx="1"/>
          </p:nvPr>
        </p:nvSpPr>
        <p:spPr/>
        <p:txBody>
          <a:bodyPr>
            <a:normAutofit/>
          </a:bodyPr>
          <a:lstStyle/>
          <a:p>
            <a:r>
              <a:rPr lang="en-GB" dirty="0">
                <a:solidFill>
                  <a:srgbClr val="050505"/>
                </a:solidFill>
                <a:latin typeface="Segoe UI Historic" panose="020B0502040204020203" pitchFamily="34" charset="0"/>
              </a:rPr>
              <a:t>Ensure that you are getting all the benefits you are entitled to- Speak to Scope/ Citizens advice/ Social prescriber at your GP practice</a:t>
            </a:r>
          </a:p>
          <a:p>
            <a:r>
              <a:rPr lang="en-GB" dirty="0">
                <a:solidFill>
                  <a:srgbClr val="050505"/>
                </a:solidFill>
                <a:latin typeface="Segoe UI Historic" panose="020B0502040204020203" pitchFamily="34" charset="0"/>
              </a:rPr>
              <a:t>Contact the health visitor/ local family wellbeing centres to ask about any services that are available e.g. playgroups</a:t>
            </a:r>
          </a:p>
          <a:p>
            <a:r>
              <a:rPr lang="en-GB" dirty="0">
                <a:solidFill>
                  <a:srgbClr val="050505"/>
                </a:solidFill>
                <a:latin typeface="Segoe UI Historic" panose="020B0502040204020203" pitchFamily="34" charset="0"/>
              </a:rPr>
              <a:t>Check out the SEND local offer for your borough</a:t>
            </a:r>
          </a:p>
          <a:p>
            <a:r>
              <a:rPr lang="en-GB" dirty="0">
                <a:solidFill>
                  <a:srgbClr val="050505"/>
                </a:solidFill>
                <a:latin typeface="Segoe UI Historic" panose="020B0502040204020203" pitchFamily="34" charset="0"/>
              </a:rPr>
              <a:t>Ask your social worker or education setting about respite care – this can include additional childcare over the holidays/weekends and for some eligible families residential care too</a:t>
            </a:r>
          </a:p>
          <a:p>
            <a:endParaRPr lang="en-GB" b="0" i="0" dirty="0">
              <a:solidFill>
                <a:srgbClr val="050505"/>
              </a:solidFill>
              <a:effectLst/>
              <a:latin typeface="Segoe UI Historic" panose="020B0502040204020203" pitchFamily="34" charset="0"/>
            </a:endParaRPr>
          </a:p>
          <a:p>
            <a:pPr lvl="1"/>
            <a:endParaRPr lang="en-GB" dirty="0"/>
          </a:p>
        </p:txBody>
      </p:sp>
    </p:spTree>
    <p:extLst>
      <p:ext uri="{BB962C8B-B14F-4D97-AF65-F5344CB8AC3E}">
        <p14:creationId xmlns:p14="http://schemas.microsoft.com/office/powerpoint/2010/main" val="14437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45451C-B7EC-8899-BE55-F22E3FEBF37C}"/>
              </a:ext>
            </a:extLst>
          </p:cNvPr>
          <p:cNvPicPr>
            <a:picLocks noChangeAspect="1"/>
          </p:cNvPicPr>
          <p:nvPr/>
        </p:nvPicPr>
        <p:blipFill>
          <a:blip r:embed="rId2"/>
          <a:stretch>
            <a:fillRect/>
          </a:stretch>
        </p:blipFill>
        <p:spPr>
          <a:xfrm>
            <a:off x="475764" y="0"/>
            <a:ext cx="11240472" cy="6858000"/>
          </a:xfrm>
          <a:prstGeom prst="rect">
            <a:avLst/>
          </a:prstGeom>
        </p:spPr>
      </p:pic>
    </p:spTree>
    <p:extLst>
      <p:ext uri="{BB962C8B-B14F-4D97-AF65-F5344CB8AC3E}">
        <p14:creationId xmlns:p14="http://schemas.microsoft.com/office/powerpoint/2010/main" val="147904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E01E9-C2A9-069A-1FB0-7FD62A71F719}"/>
              </a:ext>
            </a:extLst>
          </p:cNvPr>
          <p:cNvPicPr>
            <a:picLocks noChangeAspect="1"/>
          </p:cNvPicPr>
          <p:nvPr/>
        </p:nvPicPr>
        <p:blipFill>
          <a:blip r:embed="rId2"/>
          <a:stretch>
            <a:fillRect/>
          </a:stretch>
        </p:blipFill>
        <p:spPr>
          <a:xfrm>
            <a:off x="414770" y="0"/>
            <a:ext cx="11362459" cy="6858000"/>
          </a:xfrm>
          <a:prstGeom prst="rect">
            <a:avLst/>
          </a:prstGeom>
        </p:spPr>
      </p:pic>
    </p:spTree>
    <p:extLst>
      <p:ext uri="{BB962C8B-B14F-4D97-AF65-F5344CB8AC3E}">
        <p14:creationId xmlns:p14="http://schemas.microsoft.com/office/powerpoint/2010/main" val="155835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C6FD6-0175-B8DB-EF7F-9E87DA4C2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46262-DEA8-B355-363A-3BE983C9644D}"/>
              </a:ext>
            </a:extLst>
          </p:cNvPr>
          <p:cNvSpPr>
            <a:spLocks noGrp="1"/>
          </p:cNvSpPr>
          <p:nvPr>
            <p:ph type="title"/>
          </p:nvPr>
        </p:nvSpPr>
        <p:spPr>
          <a:xfrm>
            <a:off x="838200" y="2033044"/>
            <a:ext cx="10515600" cy="499562"/>
          </a:xfrm>
        </p:spPr>
        <p:txBody>
          <a:bodyPr>
            <a:normAutofit fontScale="90000"/>
          </a:bodyPr>
          <a:lstStyle/>
          <a:p>
            <a:r>
              <a:rPr lang="en-GB" sz="4400" dirty="0"/>
              <a:t>Strategies that can help: </a:t>
            </a:r>
            <a:r>
              <a:rPr lang="en-GB" dirty="0"/>
              <a:t>Carers and support groups</a:t>
            </a:r>
            <a:br>
              <a:rPr lang="en-GB" dirty="0"/>
            </a:br>
            <a:br>
              <a:rPr lang="en-GB" dirty="0"/>
            </a:br>
            <a:br>
              <a:rPr lang="en-GB" dirty="0"/>
            </a:br>
            <a:br>
              <a:rPr lang="en-GB" dirty="0"/>
            </a:br>
            <a:endParaRPr lang="en-GB" dirty="0"/>
          </a:p>
        </p:txBody>
      </p:sp>
      <p:sp>
        <p:nvSpPr>
          <p:cNvPr id="3" name="Content Placeholder 2">
            <a:extLst>
              <a:ext uri="{FF2B5EF4-FFF2-40B4-BE49-F238E27FC236}">
                <a16:creationId xmlns:a16="http://schemas.microsoft.com/office/drawing/2014/main" id="{7367DBB2-CA87-494E-9EB1-8E287EEF35E8}"/>
              </a:ext>
            </a:extLst>
          </p:cNvPr>
          <p:cNvSpPr>
            <a:spLocks noGrp="1"/>
          </p:cNvSpPr>
          <p:nvPr>
            <p:ph idx="1"/>
          </p:nvPr>
        </p:nvSpPr>
        <p:spPr>
          <a:xfrm>
            <a:off x="336884" y="2033043"/>
            <a:ext cx="11016916" cy="4143919"/>
          </a:xfrm>
        </p:spPr>
        <p:txBody>
          <a:bodyPr>
            <a:normAutofit/>
          </a:bodyPr>
          <a:lstStyle/>
          <a:p>
            <a:pPr lvl="1"/>
            <a:r>
              <a:rPr lang="en-GB" b="1" dirty="0">
                <a:latin typeface="Aptos BODY"/>
              </a:rPr>
              <a:t>Formal support groups</a:t>
            </a:r>
          </a:p>
          <a:p>
            <a:pPr lvl="1"/>
            <a:r>
              <a:rPr lang="en-GB" dirty="0">
                <a:latin typeface="Aptos BODY"/>
              </a:rPr>
              <a:t>Brent carers centre</a:t>
            </a:r>
          </a:p>
          <a:p>
            <a:pPr lvl="1"/>
            <a:r>
              <a:rPr lang="en-GB" dirty="0">
                <a:latin typeface="Aptos BODY"/>
              </a:rPr>
              <a:t>Brent SENDIASS</a:t>
            </a:r>
          </a:p>
          <a:p>
            <a:pPr lvl="1"/>
            <a:r>
              <a:rPr lang="en-GB" dirty="0">
                <a:latin typeface="Aptos BODY"/>
              </a:rPr>
              <a:t>Harrow Autism and ADHD centre</a:t>
            </a:r>
          </a:p>
          <a:p>
            <a:pPr lvl="1"/>
            <a:r>
              <a:rPr lang="en-GB" dirty="0">
                <a:latin typeface="Aptos BODY"/>
              </a:rPr>
              <a:t>Online including condition specific groups especially for rare conditions</a:t>
            </a:r>
          </a:p>
          <a:p>
            <a:pPr lvl="1"/>
            <a:r>
              <a:rPr lang="en-GB" dirty="0">
                <a:latin typeface="Aptos BODY"/>
              </a:rPr>
              <a:t>Staying in touch with </a:t>
            </a:r>
            <a:r>
              <a:rPr lang="en-GB" dirty="0" err="1">
                <a:latin typeface="Aptos BODY"/>
              </a:rPr>
              <a:t>Amanati</a:t>
            </a:r>
            <a:endParaRPr lang="en-GB" dirty="0">
              <a:latin typeface="Aptos BODY"/>
            </a:endParaRPr>
          </a:p>
          <a:p>
            <a:pPr lvl="1"/>
            <a:r>
              <a:rPr lang="en-GB" dirty="0">
                <a:latin typeface="Aptos BODY"/>
              </a:rPr>
              <a:t>For those with rare conditions: UNIQUE</a:t>
            </a:r>
          </a:p>
          <a:p>
            <a:pPr lvl="1"/>
            <a:r>
              <a:rPr lang="en-GB" b="1" dirty="0">
                <a:solidFill>
                  <a:srgbClr val="050505"/>
                </a:solidFill>
                <a:latin typeface="Aptos BODY"/>
              </a:rPr>
              <a:t>Informal support groups</a:t>
            </a:r>
          </a:p>
          <a:p>
            <a:pPr lvl="1"/>
            <a:r>
              <a:rPr lang="en-GB" dirty="0" err="1">
                <a:solidFill>
                  <a:srgbClr val="050505"/>
                </a:solidFill>
                <a:latin typeface="Aptos BODY"/>
              </a:rPr>
              <a:t>Whatsapp</a:t>
            </a:r>
            <a:r>
              <a:rPr lang="en-GB" dirty="0">
                <a:solidFill>
                  <a:srgbClr val="050505"/>
                </a:solidFill>
                <a:latin typeface="Aptos BODY"/>
              </a:rPr>
              <a:t> groups</a:t>
            </a:r>
          </a:p>
          <a:p>
            <a:pPr lvl="1"/>
            <a:r>
              <a:rPr lang="en-GB" dirty="0">
                <a:solidFill>
                  <a:srgbClr val="050505"/>
                </a:solidFill>
                <a:latin typeface="Aptos BODY"/>
              </a:rPr>
              <a:t>Facebook groups exist for many different</a:t>
            </a:r>
          </a:p>
          <a:p>
            <a:pPr lvl="1"/>
            <a:endParaRPr lang="en-GB" dirty="0"/>
          </a:p>
          <a:p>
            <a:pPr lvl="1"/>
            <a:endParaRPr lang="en-GB" dirty="0"/>
          </a:p>
          <a:p>
            <a:endParaRPr lang="en-GB" dirty="0"/>
          </a:p>
        </p:txBody>
      </p:sp>
    </p:spTree>
    <p:extLst>
      <p:ext uri="{BB962C8B-B14F-4D97-AF65-F5344CB8AC3E}">
        <p14:creationId xmlns:p14="http://schemas.microsoft.com/office/powerpoint/2010/main" val="53869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718511-4156-CFF9-E3B5-D6CC7420C676}"/>
              </a:ext>
            </a:extLst>
          </p:cNvPr>
          <p:cNvPicPr>
            <a:picLocks noChangeAspect="1"/>
          </p:cNvPicPr>
          <p:nvPr/>
        </p:nvPicPr>
        <p:blipFill>
          <a:blip r:embed="rId2"/>
          <a:stretch>
            <a:fillRect/>
          </a:stretch>
        </p:blipFill>
        <p:spPr>
          <a:xfrm>
            <a:off x="1228045" y="1580892"/>
            <a:ext cx="9735909" cy="3696216"/>
          </a:xfrm>
          <a:prstGeom prst="rect">
            <a:avLst/>
          </a:prstGeom>
        </p:spPr>
      </p:pic>
    </p:spTree>
    <p:extLst>
      <p:ext uri="{BB962C8B-B14F-4D97-AF65-F5344CB8AC3E}">
        <p14:creationId xmlns:p14="http://schemas.microsoft.com/office/powerpoint/2010/main" val="134947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8F3AFD-C069-BDB3-35BC-6700038CBE75}"/>
              </a:ext>
            </a:extLst>
          </p:cNvPr>
          <p:cNvPicPr>
            <a:picLocks noChangeAspect="1"/>
          </p:cNvPicPr>
          <p:nvPr/>
        </p:nvPicPr>
        <p:blipFill>
          <a:blip r:embed="rId2"/>
          <a:stretch>
            <a:fillRect/>
          </a:stretch>
        </p:blipFill>
        <p:spPr>
          <a:xfrm>
            <a:off x="1309019" y="256732"/>
            <a:ext cx="9573961" cy="6344535"/>
          </a:xfrm>
          <a:prstGeom prst="rect">
            <a:avLst/>
          </a:prstGeom>
        </p:spPr>
      </p:pic>
    </p:spTree>
    <p:extLst>
      <p:ext uri="{BB962C8B-B14F-4D97-AF65-F5344CB8AC3E}">
        <p14:creationId xmlns:p14="http://schemas.microsoft.com/office/powerpoint/2010/main" val="65405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8A22-F660-B2AC-D1A5-B65290F591A2}"/>
              </a:ext>
            </a:extLst>
          </p:cNvPr>
          <p:cNvSpPr>
            <a:spLocks noGrp="1"/>
          </p:cNvSpPr>
          <p:nvPr>
            <p:ph type="title"/>
          </p:nvPr>
        </p:nvSpPr>
        <p:spPr/>
        <p:txBody>
          <a:bodyPr/>
          <a:lstStyle/>
          <a:p>
            <a:r>
              <a:rPr lang="en-GB" dirty="0"/>
              <a:t>What we will cover</a:t>
            </a:r>
          </a:p>
        </p:txBody>
      </p:sp>
      <p:sp>
        <p:nvSpPr>
          <p:cNvPr id="3" name="Content Placeholder 2">
            <a:extLst>
              <a:ext uri="{FF2B5EF4-FFF2-40B4-BE49-F238E27FC236}">
                <a16:creationId xmlns:a16="http://schemas.microsoft.com/office/drawing/2014/main" id="{512C81ED-D9BD-E329-627F-926E5197A31D}"/>
              </a:ext>
            </a:extLst>
          </p:cNvPr>
          <p:cNvSpPr>
            <a:spLocks noGrp="1"/>
          </p:cNvSpPr>
          <p:nvPr>
            <p:ph idx="1"/>
          </p:nvPr>
        </p:nvSpPr>
        <p:spPr/>
        <p:txBody>
          <a:bodyPr>
            <a:normAutofit fontScale="92500" lnSpcReduction="10000"/>
          </a:bodyPr>
          <a:lstStyle/>
          <a:p>
            <a:r>
              <a:rPr lang="en-GB" dirty="0"/>
              <a:t>The challenges of being a carer</a:t>
            </a:r>
          </a:p>
          <a:p>
            <a:r>
              <a:rPr lang="en-GB" dirty="0"/>
              <a:t>The concept of a stress bucket</a:t>
            </a:r>
          </a:p>
          <a:p>
            <a:r>
              <a:rPr lang="en-GB" dirty="0"/>
              <a:t>Strategies</a:t>
            </a:r>
          </a:p>
          <a:p>
            <a:pPr lvl="1"/>
            <a:r>
              <a:rPr lang="en-GB" dirty="0"/>
              <a:t>Thought based strategies</a:t>
            </a:r>
          </a:p>
          <a:p>
            <a:pPr lvl="1"/>
            <a:r>
              <a:rPr lang="en-GB" dirty="0"/>
              <a:t>Self care, looking after our own health and energy (spoon theory)</a:t>
            </a:r>
          </a:p>
          <a:p>
            <a:pPr lvl="1"/>
            <a:r>
              <a:rPr lang="en-GB" dirty="0"/>
              <a:t>Amending expectations</a:t>
            </a:r>
          </a:p>
          <a:p>
            <a:pPr lvl="1"/>
            <a:r>
              <a:rPr lang="en-GB" dirty="0"/>
              <a:t>Accessing parenting support</a:t>
            </a:r>
          </a:p>
          <a:p>
            <a:pPr lvl="1"/>
            <a:r>
              <a:rPr lang="en-GB" dirty="0"/>
              <a:t>Getting support from family/friends</a:t>
            </a:r>
          </a:p>
          <a:p>
            <a:pPr lvl="1"/>
            <a:r>
              <a:rPr lang="en-GB" dirty="0"/>
              <a:t>Support available through the council, education and health </a:t>
            </a:r>
          </a:p>
          <a:p>
            <a:pPr lvl="1"/>
            <a:r>
              <a:rPr lang="en-GB" dirty="0"/>
              <a:t>Carers and support groups</a:t>
            </a:r>
          </a:p>
          <a:p>
            <a:pPr lvl="1"/>
            <a:r>
              <a:rPr lang="en-GB" dirty="0"/>
              <a:t>Accessing mental health support for ourselves</a:t>
            </a:r>
          </a:p>
          <a:p>
            <a:pPr lvl="1"/>
            <a:r>
              <a:rPr lang="en-GB" dirty="0"/>
              <a:t>Neurodiversity in the family</a:t>
            </a:r>
          </a:p>
          <a:p>
            <a:pPr lvl="1"/>
            <a:endParaRPr lang="en-GB" dirty="0"/>
          </a:p>
          <a:p>
            <a:pPr lvl="1"/>
            <a:endParaRPr lang="en-GB" dirty="0"/>
          </a:p>
          <a:p>
            <a:pPr lvl="1"/>
            <a:endParaRPr lang="en-GB" dirty="0"/>
          </a:p>
          <a:p>
            <a:pPr lvl="1"/>
            <a:endParaRPr lang="en-GB" dirty="0"/>
          </a:p>
          <a:p>
            <a:pPr lvl="1"/>
            <a:endParaRPr lang="en-GB" dirty="0"/>
          </a:p>
          <a:p>
            <a:endParaRPr lang="en-GB" dirty="0"/>
          </a:p>
        </p:txBody>
      </p:sp>
    </p:spTree>
    <p:extLst>
      <p:ext uri="{BB962C8B-B14F-4D97-AF65-F5344CB8AC3E}">
        <p14:creationId xmlns:p14="http://schemas.microsoft.com/office/powerpoint/2010/main" val="2840021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5433D0-48D5-6D5F-443F-1AE81F66A6AB}"/>
              </a:ext>
            </a:extLst>
          </p:cNvPr>
          <p:cNvPicPr>
            <a:picLocks noChangeAspect="1"/>
          </p:cNvPicPr>
          <p:nvPr/>
        </p:nvPicPr>
        <p:blipFill>
          <a:blip r:embed="rId2"/>
          <a:stretch>
            <a:fillRect/>
          </a:stretch>
        </p:blipFill>
        <p:spPr>
          <a:xfrm>
            <a:off x="1351888" y="237679"/>
            <a:ext cx="9488224" cy="6382641"/>
          </a:xfrm>
          <a:prstGeom prst="rect">
            <a:avLst/>
          </a:prstGeom>
        </p:spPr>
      </p:pic>
    </p:spTree>
    <p:extLst>
      <p:ext uri="{BB962C8B-B14F-4D97-AF65-F5344CB8AC3E}">
        <p14:creationId xmlns:p14="http://schemas.microsoft.com/office/powerpoint/2010/main" val="422876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943161-CF64-1EE5-59AC-0466BE8265CD}"/>
              </a:ext>
            </a:extLst>
          </p:cNvPr>
          <p:cNvPicPr>
            <a:picLocks noChangeAspect="1"/>
          </p:cNvPicPr>
          <p:nvPr/>
        </p:nvPicPr>
        <p:blipFill>
          <a:blip r:embed="rId2"/>
          <a:stretch>
            <a:fillRect/>
          </a:stretch>
        </p:blipFill>
        <p:spPr>
          <a:xfrm>
            <a:off x="525797" y="0"/>
            <a:ext cx="11140405" cy="6858000"/>
          </a:xfrm>
          <a:prstGeom prst="rect">
            <a:avLst/>
          </a:prstGeom>
        </p:spPr>
      </p:pic>
    </p:spTree>
    <p:extLst>
      <p:ext uri="{BB962C8B-B14F-4D97-AF65-F5344CB8AC3E}">
        <p14:creationId xmlns:p14="http://schemas.microsoft.com/office/powerpoint/2010/main" val="2713015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0D125-728E-F0E6-F8A1-81C8DF30B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179FF-1175-3A47-27A4-D8DAC496940F}"/>
              </a:ext>
            </a:extLst>
          </p:cNvPr>
          <p:cNvSpPr>
            <a:spLocks noGrp="1"/>
          </p:cNvSpPr>
          <p:nvPr>
            <p:ph type="title"/>
          </p:nvPr>
        </p:nvSpPr>
        <p:spPr>
          <a:xfrm>
            <a:off x="838200" y="2033044"/>
            <a:ext cx="10515600" cy="499562"/>
          </a:xfrm>
        </p:spPr>
        <p:txBody>
          <a:bodyPr>
            <a:normAutofit fontScale="90000"/>
          </a:bodyPr>
          <a:lstStyle/>
          <a:p>
            <a:r>
              <a:rPr lang="en-GB" sz="4400" dirty="0"/>
              <a:t>Strategies that can help: </a:t>
            </a:r>
            <a:r>
              <a:rPr lang="en-GB" dirty="0"/>
              <a:t>Mental health support</a:t>
            </a:r>
            <a:br>
              <a:rPr lang="en-GB" dirty="0"/>
            </a:br>
            <a:br>
              <a:rPr lang="en-GB" dirty="0"/>
            </a:br>
            <a:br>
              <a:rPr lang="en-GB" dirty="0"/>
            </a:br>
            <a:br>
              <a:rPr lang="en-GB" dirty="0"/>
            </a:br>
            <a:br>
              <a:rPr lang="en-GB" dirty="0"/>
            </a:br>
            <a:endParaRPr lang="en-GB" dirty="0"/>
          </a:p>
        </p:txBody>
      </p:sp>
      <p:sp>
        <p:nvSpPr>
          <p:cNvPr id="3" name="Content Placeholder 2">
            <a:extLst>
              <a:ext uri="{FF2B5EF4-FFF2-40B4-BE49-F238E27FC236}">
                <a16:creationId xmlns:a16="http://schemas.microsoft.com/office/drawing/2014/main" id="{0A14E7A6-0287-3CC7-8EBC-59F380FEC9B1}"/>
              </a:ext>
            </a:extLst>
          </p:cNvPr>
          <p:cNvSpPr>
            <a:spLocks noGrp="1"/>
          </p:cNvSpPr>
          <p:nvPr>
            <p:ph idx="1"/>
          </p:nvPr>
        </p:nvSpPr>
        <p:spPr>
          <a:xfrm>
            <a:off x="838200" y="1624263"/>
            <a:ext cx="10515600" cy="4552700"/>
          </a:xfrm>
        </p:spPr>
        <p:txBody>
          <a:bodyPr>
            <a:normAutofit/>
          </a:bodyPr>
          <a:lstStyle/>
          <a:p>
            <a:r>
              <a:rPr lang="en-GB" b="1" dirty="0">
                <a:latin typeface="Aptos BODY"/>
              </a:rPr>
              <a:t>Accessing mental health support or counselling</a:t>
            </a:r>
          </a:p>
          <a:p>
            <a:r>
              <a:rPr lang="en-GB" dirty="0">
                <a:latin typeface="Aptos BODY"/>
              </a:rPr>
              <a:t>There is absolutely no shame in getting support for your mental health- this is a very proactive thing to do, and the strategies and skills that you learn may be helpful for both you and your family</a:t>
            </a:r>
          </a:p>
          <a:p>
            <a:r>
              <a:rPr lang="en-GB" dirty="0">
                <a:latin typeface="Aptos BODY"/>
              </a:rPr>
              <a:t>You can access mental health support by contacting your GP or NHS Talk directly: </a:t>
            </a:r>
            <a:r>
              <a:rPr lang="en-GB" dirty="0">
                <a:hlinkClick r:id="rId2"/>
              </a:rPr>
              <a:t>Find an NHS talking therapies services - NHS (www.nhs.uk)</a:t>
            </a:r>
            <a:endParaRPr lang="en-GB" dirty="0"/>
          </a:p>
          <a:p>
            <a:r>
              <a:rPr lang="en-GB" b="0" i="0" dirty="0">
                <a:solidFill>
                  <a:srgbClr val="050505"/>
                </a:solidFill>
                <a:effectLst/>
                <a:latin typeface="Aptos BODY"/>
              </a:rPr>
              <a:t> Who else would benefit from this? Partner? Siblings? </a:t>
            </a:r>
          </a:p>
          <a:p>
            <a:pPr lvl="1"/>
            <a:endParaRPr lang="en-GB" dirty="0"/>
          </a:p>
          <a:p>
            <a:endParaRPr lang="en-GB" dirty="0"/>
          </a:p>
        </p:txBody>
      </p:sp>
    </p:spTree>
    <p:extLst>
      <p:ext uri="{BB962C8B-B14F-4D97-AF65-F5344CB8AC3E}">
        <p14:creationId xmlns:p14="http://schemas.microsoft.com/office/powerpoint/2010/main" val="974514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D32452-6667-A7C0-106E-1FDACF24B6CC}"/>
              </a:ext>
            </a:extLst>
          </p:cNvPr>
          <p:cNvPicPr>
            <a:picLocks noChangeAspect="1"/>
          </p:cNvPicPr>
          <p:nvPr/>
        </p:nvPicPr>
        <p:blipFill>
          <a:blip r:embed="rId2"/>
          <a:stretch>
            <a:fillRect/>
          </a:stretch>
        </p:blipFill>
        <p:spPr>
          <a:xfrm>
            <a:off x="1919555" y="0"/>
            <a:ext cx="8352890" cy="6858000"/>
          </a:xfrm>
          <a:prstGeom prst="rect">
            <a:avLst/>
          </a:prstGeom>
        </p:spPr>
      </p:pic>
    </p:spTree>
    <p:extLst>
      <p:ext uri="{BB962C8B-B14F-4D97-AF65-F5344CB8AC3E}">
        <p14:creationId xmlns:p14="http://schemas.microsoft.com/office/powerpoint/2010/main" val="4069075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0522-B041-39D9-1BCE-59484FD43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313A8-30D6-B4AA-BB86-AD625AF6BFAD}"/>
              </a:ext>
            </a:extLst>
          </p:cNvPr>
          <p:cNvSpPr>
            <a:spLocks noGrp="1"/>
          </p:cNvSpPr>
          <p:nvPr>
            <p:ph type="title"/>
          </p:nvPr>
        </p:nvSpPr>
        <p:spPr>
          <a:xfrm>
            <a:off x="838200" y="2454149"/>
            <a:ext cx="10515600" cy="499562"/>
          </a:xfrm>
        </p:spPr>
        <p:txBody>
          <a:bodyPr>
            <a:normAutofit fontScale="90000"/>
          </a:bodyPr>
          <a:lstStyle/>
          <a:p>
            <a:r>
              <a:rPr lang="en-GB" sz="4400" dirty="0"/>
              <a:t>Strategies that can help: Recognising n</a:t>
            </a:r>
            <a:r>
              <a:rPr lang="en-GB" dirty="0"/>
              <a:t>eurodiversity in families</a:t>
            </a:r>
            <a:br>
              <a:rPr lang="en-GB" dirty="0"/>
            </a:br>
            <a:br>
              <a:rPr lang="en-GB" dirty="0"/>
            </a:br>
            <a:br>
              <a:rPr lang="en-GB" dirty="0"/>
            </a:br>
            <a:br>
              <a:rPr lang="en-GB" dirty="0"/>
            </a:br>
            <a:br>
              <a:rPr lang="en-GB" dirty="0"/>
            </a:br>
            <a:br>
              <a:rPr lang="en-GB" dirty="0"/>
            </a:br>
            <a:endParaRPr lang="en-GB" dirty="0"/>
          </a:p>
        </p:txBody>
      </p:sp>
      <p:sp>
        <p:nvSpPr>
          <p:cNvPr id="3" name="Content Placeholder 2">
            <a:extLst>
              <a:ext uri="{FF2B5EF4-FFF2-40B4-BE49-F238E27FC236}">
                <a16:creationId xmlns:a16="http://schemas.microsoft.com/office/drawing/2014/main" id="{55FBB177-2D7C-0F1F-581B-FD82A8AE7D82}"/>
              </a:ext>
            </a:extLst>
          </p:cNvPr>
          <p:cNvSpPr>
            <a:spLocks noGrp="1"/>
          </p:cNvSpPr>
          <p:nvPr>
            <p:ph idx="1"/>
          </p:nvPr>
        </p:nvSpPr>
        <p:spPr/>
        <p:txBody>
          <a:bodyPr>
            <a:normAutofit/>
          </a:bodyPr>
          <a:lstStyle/>
          <a:p>
            <a:r>
              <a:rPr lang="en-GB" i="0" dirty="0">
                <a:solidFill>
                  <a:srgbClr val="555555"/>
                </a:solidFill>
                <a:effectLst/>
                <a:latin typeface="Source Sans Pro" panose="020F0502020204030204" pitchFamily="34" charset="0"/>
              </a:rPr>
              <a:t>Studying children with autism and their parents, researchers have found that when a child has autism, his or her parents are more likely to have autistic traits than parents who don’t have a child with an autism spectrum disorder</a:t>
            </a:r>
          </a:p>
          <a:p>
            <a:r>
              <a:rPr lang="en-GB" dirty="0">
                <a:solidFill>
                  <a:srgbClr val="555555"/>
                </a:solidFill>
                <a:latin typeface="Source Sans Pro" panose="020F0502020204030204" pitchFamily="34" charset="0"/>
              </a:rPr>
              <a:t>If you think this may be relevant to you, discuss this with your GP</a:t>
            </a:r>
          </a:p>
          <a:p>
            <a:r>
              <a:rPr lang="en-GB" i="0" dirty="0">
                <a:effectLst/>
                <a:latin typeface="Source Sans Pro" panose="020F0502020204030204" pitchFamily="34" charset="0"/>
              </a:rPr>
              <a:t>Our EBE said- “</a:t>
            </a:r>
            <a:r>
              <a:rPr lang="en-GB" b="0" i="0" dirty="0">
                <a:effectLst/>
                <a:latin typeface="Aptos BODY"/>
              </a:rPr>
              <a:t>It was only after seeing our little one had autism +/- ADHD that his dad and I both wondered about our own neurodiversity. I realised why I found parenting so much harder. The sensory overload from constant touch and constant noise/movement is really difficult and I can get overwhelmed. Now I'm conscious of it”</a:t>
            </a:r>
          </a:p>
        </p:txBody>
      </p:sp>
    </p:spTree>
    <p:extLst>
      <p:ext uri="{BB962C8B-B14F-4D97-AF65-F5344CB8AC3E}">
        <p14:creationId xmlns:p14="http://schemas.microsoft.com/office/powerpoint/2010/main" val="1762884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C4F0E-D439-AB3C-742E-CCFC79858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8D2FB-D43A-CD99-9488-33DE71BC87BB}"/>
              </a:ext>
            </a:extLst>
          </p:cNvPr>
          <p:cNvSpPr>
            <a:spLocks noGrp="1"/>
          </p:cNvSpPr>
          <p:nvPr>
            <p:ph type="title"/>
          </p:nvPr>
        </p:nvSpPr>
        <p:spPr/>
        <p:txBody>
          <a:bodyPr/>
          <a:lstStyle/>
          <a:p>
            <a:r>
              <a:rPr lang="en-GB" dirty="0"/>
              <a:t>Conclusion</a:t>
            </a:r>
          </a:p>
        </p:txBody>
      </p:sp>
      <p:sp>
        <p:nvSpPr>
          <p:cNvPr id="6" name="Content Placeholder 5">
            <a:extLst>
              <a:ext uri="{FF2B5EF4-FFF2-40B4-BE49-F238E27FC236}">
                <a16:creationId xmlns:a16="http://schemas.microsoft.com/office/drawing/2014/main" id="{7720F9FC-6341-2813-1E8D-6BCFC0AD6864}"/>
              </a:ext>
            </a:extLst>
          </p:cNvPr>
          <p:cNvSpPr>
            <a:spLocks noGrp="1"/>
          </p:cNvSpPr>
          <p:nvPr>
            <p:ph idx="1"/>
          </p:nvPr>
        </p:nvSpPr>
        <p:spPr/>
        <p:txBody>
          <a:bodyPr>
            <a:normAutofit fontScale="92500"/>
          </a:bodyPr>
          <a:lstStyle/>
          <a:p>
            <a:r>
              <a:rPr lang="en-GB" dirty="0"/>
              <a:t>This is hard, rewarding work</a:t>
            </a:r>
          </a:p>
          <a:p>
            <a:r>
              <a:rPr lang="en-GB" dirty="0"/>
              <a:t>You need to look after yourself as you can’t pour from an empty cup</a:t>
            </a:r>
          </a:p>
          <a:p>
            <a:r>
              <a:rPr lang="en-GB" dirty="0"/>
              <a:t>Support is available, but you may need to be persistent to access it</a:t>
            </a:r>
          </a:p>
          <a:p>
            <a:r>
              <a:rPr lang="en-GB" dirty="0"/>
              <a:t>Connect with </a:t>
            </a:r>
            <a:r>
              <a:rPr lang="en-GB" dirty="0" err="1"/>
              <a:t>Amanati</a:t>
            </a:r>
            <a:endParaRPr lang="en-GB" dirty="0"/>
          </a:p>
          <a:p>
            <a:pPr lvl="1"/>
            <a:r>
              <a:rPr lang="en-GB" dirty="0">
                <a:solidFill>
                  <a:srgbClr val="0D0D0D"/>
                </a:solidFill>
                <a:latin typeface="Söhne"/>
                <a:hlinkClick r:id="rId2"/>
              </a:rPr>
              <a:t>www.amanati.org</a:t>
            </a:r>
            <a:endParaRPr lang="en-GB" dirty="0">
              <a:solidFill>
                <a:srgbClr val="0D0D0D"/>
              </a:solidFill>
              <a:latin typeface="Söhne"/>
            </a:endParaRPr>
          </a:p>
          <a:p>
            <a:pPr lvl="1"/>
            <a:r>
              <a:rPr lang="en-GB" b="0" i="0" dirty="0">
                <a:solidFill>
                  <a:srgbClr val="0D0D0D"/>
                </a:solidFill>
                <a:effectLst/>
                <a:latin typeface="Söhne"/>
                <a:hlinkClick r:id="rId3"/>
              </a:rPr>
              <a:t>info@amanati.org</a:t>
            </a:r>
            <a:endParaRPr lang="en-GB" b="0" i="0" dirty="0">
              <a:solidFill>
                <a:srgbClr val="0D0D0D"/>
              </a:solidFill>
              <a:effectLst/>
              <a:latin typeface="Söhne"/>
            </a:endParaRPr>
          </a:p>
          <a:p>
            <a:r>
              <a:rPr lang="en-GB" dirty="0"/>
              <a:t>Stay in touch</a:t>
            </a:r>
          </a:p>
          <a:p>
            <a:pPr lvl="1"/>
            <a:r>
              <a:rPr lang="en-GB" dirty="0"/>
              <a:t>Instagram: @draminaa</a:t>
            </a:r>
          </a:p>
          <a:p>
            <a:pPr lvl="1"/>
            <a:r>
              <a:rPr lang="en-GB" dirty="0"/>
              <a:t>Linked in: Dr Amina Al-Yassin</a:t>
            </a:r>
          </a:p>
          <a:p>
            <a:pPr marL="0" indent="0">
              <a:buNone/>
            </a:pPr>
            <a:endParaRPr lang="en-GB" dirty="0"/>
          </a:p>
        </p:txBody>
      </p:sp>
    </p:spTree>
    <p:extLst>
      <p:ext uri="{BB962C8B-B14F-4D97-AF65-F5344CB8AC3E}">
        <p14:creationId xmlns:p14="http://schemas.microsoft.com/office/powerpoint/2010/main" val="53394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3451A-AB06-20EA-293C-C39588A68C7E}"/>
              </a:ext>
            </a:extLst>
          </p:cNvPr>
          <p:cNvSpPr>
            <a:spLocks noGrp="1"/>
          </p:cNvSpPr>
          <p:nvPr>
            <p:ph type="title"/>
          </p:nvPr>
        </p:nvSpPr>
        <p:spPr/>
        <p:txBody>
          <a:bodyPr/>
          <a:lstStyle/>
          <a:p>
            <a:r>
              <a:rPr lang="en-GB" dirty="0"/>
              <a:t>The challenges of being a carer</a:t>
            </a:r>
          </a:p>
        </p:txBody>
      </p:sp>
      <p:sp>
        <p:nvSpPr>
          <p:cNvPr id="3" name="Content Placeholder 2">
            <a:extLst>
              <a:ext uri="{FF2B5EF4-FFF2-40B4-BE49-F238E27FC236}">
                <a16:creationId xmlns:a16="http://schemas.microsoft.com/office/drawing/2014/main" id="{37428C90-165D-B98D-03DC-8754B315BDFB}"/>
              </a:ext>
            </a:extLst>
          </p:cNvPr>
          <p:cNvSpPr>
            <a:spLocks noGrp="1"/>
          </p:cNvSpPr>
          <p:nvPr>
            <p:ph idx="1"/>
          </p:nvPr>
        </p:nvSpPr>
        <p:spPr>
          <a:xfrm>
            <a:off x="838200" y="1825625"/>
            <a:ext cx="2939716" cy="4351338"/>
          </a:xfrm>
        </p:spPr>
        <p:txBody>
          <a:bodyPr>
            <a:normAutofit/>
          </a:bodyPr>
          <a:lstStyle/>
          <a:p>
            <a:pPr algn="l">
              <a:buFont typeface="+mj-lt"/>
              <a:buAutoNum type="arabicPeriod"/>
            </a:pPr>
            <a:r>
              <a:rPr lang="en-GB" i="0" dirty="0">
                <a:solidFill>
                  <a:srgbClr val="0D0D0D"/>
                </a:solidFill>
                <a:effectLst/>
                <a:latin typeface="Söhne"/>
              </a:rPr>
              <a:t>Increased Stress Levels</a:t>
            </a:r>
          </a:p>
          <a:p>
            <a:pPr algn="l">
              <a:buFont typeface="+mj-lt"/>
              <a:buAutoNum type="arabicPeriod"/>
            </a:pPr>
            <a:r>
              <a:rPr lang="en-GB" i="0" dirty="0">
                <a:solidFill>
                  <a:srgbClr val="0D0D0D"/>
                </a:solidFill>
                <a:effectLst/>
                <a:latin typeface="Söhne"/>
              </a:rPr>
              <a:t>Anxiety and Depression</a:t>
            </a:r>
          </a:p>
          <a:p>
            <a:pPr algn="l">
              <a:buFont typeface="+mj-lt"/>
              <a:buAutoNum type="arabicPeriod"/>
            </a:pPr>
            <a:r>
              <a:rPr lang="en-GB" i="0" dirty="0">
                <a:solidFill>
                  <a:srgbClr val="0D0D0D"/>
                </a:solidFill>
                <a:effectLst/>
                <a:latin typeface="Söhne"/>
              </a:rPr>
              <a:t>Social Isolation</a:t>
            </a:r>
          </a:p>
          <a:p>
            <a:pPr algn="l">
              <a:buFont typeface="+mj-lt"/>
              <a:buAutoNum type="arabicPeriod"/>
            </a:pPr>
            <a:r>
              <a:rPr lang="en-GB" i="0" dirty="0">
                <a:solidFill>
                  <a:srgbClr val="0D0D0D"/>
                </a:solidFill>
                <a:effectLst/>
                <a:latin typeface="Söhne"/>
              </a:rPr>
              <a:t>Financial Strain</a:t>
            </a:r>
          </a:p>
          <a:p>
            <a:pPr algn="l">
              <a:buFont typeface="+mj-lt"/>
              <a:buAutoNum type="arabicPeriod"/>
            </a:pPr>
            <a:r>
              <a:rPr lang="en-GB" i="0" dirty="0">
                <a:solidFill>
                  <a:srgbClr val="0D0D0D"/>
                </a:solidFill>
                <a:effectLst/>
                <a:latin typeface="Söhne"/>
              </a:rPr>
              <a:t>Impact on Marital Relationships</a:t>
            </a:r>
            <a:endParaRPr lang="en-GB" dirty="0"/>
          </a:p>
        </p:txBody>
      </p:sp>
      <p:pic>
        <p:nvPicPr>
          <p:cNvPr id="4" name="Picture 2" descr="May be a graphic of text that says &quot;Local Authority SEN Officers SEN Managers Director Ch Services Transport LA Solicitor Barrister Pre-school (2) SENCO 2) Keyworker (5) Local Hospital Consultant Pediatrician Occupational Therapist Speech Therapist Early Support SEN Officer Occupational Therapy Speech Therapy Educational Psych Pediatrician Juniors SENCO Head Teachers (8) Social Care 0-25 Social Worker Children's Therapy Speech Therapist Occupational Therapist (8) Secondary SENCO Head Tutors (2) Teachers (Lots!) Legal Barristers Solicitors Paralegals Appeals SENDIST Judicial review Preaction Specialist Team London Consultant Pediatrician Psychologist Speech Therapist CAMHS Consultant Psychiatrist Psychologist Specialist Pediatrician ADHD Nurse (2) Credit: Claire Ryan @ChatterPackUK&quot;">
            <a:extLst>
              <a:ext uri="{FF2B5EF4-FFF2-40B4-BE49-F238E27FC236}">
                <a16:creationId xmlns:a16="http://schemas.microsoft.com/office/drawing/2014/main" id="{597C08FE-946E-BDD7-463E-540FDDE42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409" y="1690688"/>
            <a:ext cx="7219391" cy="460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28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5FCE-5720-17D3-1444-7D59F2A974D9}"/>
              </a:ext>
            </a:extLst>
          </p:cNvPr>
          <p:cNvSpPr>
            <a:spLocks noGrp="1"/>
          </p:cNvSpPr>
          <p:nvPr>
            <p:ph type="title"/>
          </p:nvPr>
        </p:nvSpPr>
        <p:spPr/>
        <p:txBody>
          <a:bodyPr/>
          <a:lstStyle/>
          <a:p>
            <a:r>
              <a:rPr lang="en-GB" dirty="0"/>
              <a:t>The stress bucket</a:t>
            </a:r>
          </a:p>
        </p:txBody>
      </p:sp>
      <p:pic>
        <p:nvPicPr>
          <p:cNvPr id="5122" name="Picture 2" descr="How Full is Your Stress Bucket? | Altruist Enterprises">
            <a:extLst>
              <a:ext uri="{FF2B5EF4-FFF2-40B4-BE49-F238E27FC236}">
                <a16:creationId xmlns:a16="http://schemas.microsoft.com/office/drawing/2014/main" id="{4C0821BA-53E5-1E72-67B7-945D2475A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1784718"/>
            <a:ext cx="7996237" cy="470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21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6A546A-5879-08A1-B2BE-DA5A8CF2B784}"/>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slamic Inspirational Posters | Quran Ayah Calligraphy -Laa Yukallifullahu  Nafsan Illa Wus'Aha | Muslim Family Posters | Islamic Caligraphy | 12 x 18  inch (Without Frame) : Amazon.in: Home &amp; Kitchen">
            <a:extLst>
              <a:ext uri="{FF2B5EF4-FFF2-40B4-BE49-F238E27FC236}">
                <a16:creationId xmlns:a16="http://schemas.microsoft.com/office/drawing/2014/main" id="{2764B859-7CF5-C035-1045-D497628E36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4" r="4398"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EF9A92-B4DD-FD9E-95E7-2D72932180FF}"/>
              </a:ext>
            </a:extLst>
          </p:cNvPr>
          <p:cNvSpPr>
            <a:spLocks noGrp="1"/>
          </p:cNvSpPr>
          <p:nvPr>
            <p:ph type="title"/>
          </p:nvPr>
        </p:nvSpPr>
        <p:spPr>
          <a:xfrm>
            <a:off x="7531610" y="365125"/>
            <a:ext cx="3822189" cy="1899912"/>
          </a:xfrm>
        </p:spPr>
        <p:txBody>
          <a:bodyPr>
            <a:normAutofit/>
          </a:bodyPr>
          <a:lstStyle/>
          <a:p>
            <a:r>
              <a:rPr lang="en-GB" sz="4000" dirty="0"/>
              <a:t>Strategies that can help: Thought based strategies</a:t>
            </a:r>
          </a:p>
        </p:txBody>
      </p:sp>
      <p:sp>
        <p:nvSpPr>
          <p:cNvPr id="3" name="Content Placeholder 2">
            <a:extLst>
              <a:ext uri="{FF2B5EF4-FFF2-40B4-BE49-F238E27FC236}">
                <a16:creationId xmlns:a16="http://schemas.microsoft.com/office/drawing/2014/main" id="{49948634-1A3D-4357-C87D-A9D325E8A267}"/>
              </a:ext>
            </a:extLst>
          </p:cNvPr>
          <p:cNvSpPr>
            <a:spLocks noGrp="1"/>
          </p:cNvSpPr>
          <p:nvPr>
            <p:ph idx="1"/>
          </p:nvPr>
        </p:nvSpPr>
        <p:spPr>
          <a:xfrm>
            <a:off x="7531610" y="2434201"/>
            <a:ext cx="3822189" cy="3742762"/>
          </a:xfrm>
        </p:spPr>
        <p:txBody>
          <a:bodyPr>
            <a:normAutofit/>
          </a:bodyPr>
          <a:lstStyle/>
          <a:p>
            <a:r>
              <a:rPr lang="en-GB" sz="2000" dirty="0"/>
              <a:t>Are there any thoughts that help you when you are feeling overwhelmed?</a:t>
            </a:r>
          </a:p>
          <a:p>
            <a:endParaRPr lang="en-GB" sz="2000" dirty="0"/>
          </a:p>
        </p:txBody>
      </p:sp>
    </p:spTree>
    <p:extLst>
      <p:ext uri="{BB962C8B-B14F-4D97-AF65-F5344CB8AC3E}">
        <p14:creationId xmlns:p14="http://schemas.microsoft.com/office/powerpoint/2010/main" val="271888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5E85-8DAA-607D-E1FA-84A9340FD98D}"/>
              </a:ext>
            </a:extLst>
          </p:cNvPr>
          <p:cNvSpPr>
            <a:spLocks noGrp="1"/>
          </p:cNvSpPr>
          <p:nvPr>
            <p:ph type="title"/>
          </p:nvPr>
        </p:nvSpPr>
        <p:spPr/>
        <p:txBody>
          <a:bodyPr>
            <a:normAutofit/>
          </a:bodyPr>
          <a:lstStyle/>
          <a:p>
            <a:r>
              <a:rPr lang="en-GB" sz="4400" dirty="0"/>
              <a:t>Strategies that can help: Thought based strategies</a:t>
            </a:r>
            <a:endParaRPr lang="en-GB" dirty="0"/>
          </a:p>
        </p:txBody>
      </p:sp>
      <p:sp>
        <p:nvSpPr>
          <p:cNvPr id="3" name="Content Placeholder 2">
            <a:extLst>
              <a:ext uri="{FF2B5EF4-FFF2-40B4-BE49-F238E27FC236}">
                <a16:creationId xmlns:a16="http://schemas.microsoft.com/office/drawing/2014/main" id="{50BEE168-CA03-4BEB-8886-767C2C5F3C98}"/>
              </a:ext>
            </a:extLst>
          </p:cNvPr>
          <p:cNvSpPr>
            <a:spLocks noGrp="1"/>
          </p:cNvSpPr>
          <p:nvPr>
            <p:ph idx="1"/>
          </p:nvPr>
        </p:nvSpPr>
        <p:spPr>
          <a:xfrm>
            <a:off x="838200" y="1825625"/>
            <a:ext cx="6629400" cy="4351338"/>
          </a:xfrm>
        </p:spPr>
        <p:txBody>
          <a:bodyPr>
            <a:normAutofit fontScale="85000" lnSpcReduction="20000"/>
          </a:bodyPr>
          <a:lstStyle/>
          <a:p>
            <a:r>
              <a:rPr lang="en-GB" sz="2800" dirty="0">
                <a:latin typeface="Aptos BODY"/>
              </a:rPr>
              <a:t>Allowing yourself time to feel and process your feelings</a:t>
            </a:r>
            <a:r>
              <a:rPr lang="en-GB" dirty="0">
                <a:latin typeface="Aptos BODY"/>
              </a:rPr>
              <a:t> (even the really difficult ones)</a:t>
            </a:r>
            <a:r>
              <a:rPr lang="en-GB" sz="2800" dirty="0">
                <a:latin typeface="Aptos BODY"/>
              </a:rPr>
              <a:t> can help you to gradually accept them</a:t>
            </a:r>
          </a:p>
          <a:p>
            <a:r>
              <a:rPr lang="en-GB" dirty="0">
                <a:latin typeface="Aptos BODY"/>
              </a:rPr>
              <a:t>The new ABC: Acceptance belonging connection</a:t>
            </a:r>
          </a:p>
          <a:p>
            <a:r>
              <a:rPr lang="en-GB" dirty="0">
                <a:latin typeface="Aptos BODY"/>
              </a:rPr>
              <a:t>Learning more about the condition your child may have, in some cases (e.g. neurodiversity) learning more about the new, non-deficit focused approaches</a:t>
            </a:r>
          </a:p>
          <a:p>
            <a:r>
              <a:rPr lang="en-GB" dirty="0">
                <a:latin typeface="Aptos BODY"/>
              </a:rPr>
              <a:t>Our experts by experience (EBE) said </a:t>
            </a:r>
            <a:r>
              <a:rPr lang="en-GB" i="1" dirty="0">
                <a:latin typeface="Aptos BODY"/>
              </a:rPr>
              <a:t>“</a:t>
            </a:r>
            <a:r>
              <a:rPr lang="en-GB" b="0" i="1" dirty="0">
                <a:effectLst/>
                <a:latin typeface="Aptos BODY"/>
              </a:rPr>
              <a:t>Radical acceptance, avoiding comparisons, grieving loss, learning to accommodate needs with resulting improvements in connection can improve things a lot. Surround yourself with people who ‘get it’. Hold onto the positives, however small”</a:t>
            </a:r>
            <a:endParaRPr lang="en-GB" i="1" dirty="0">
              <a:latin typeface="Aptos BODY"/>
            </a:endParaRPr>
          </a:p>
        </p:txBody>
      </p:sp>
      <p:pic>
        <p:nvPicPr>
          <p:cNvPr id="7170" name="Picture 2" descr="Printable Snakes and Ladders Game">
            <a:extLst>
              <a:ext uri="{FF2B5EF4-FFF2-40B4-BE49-F238E27FC236}">
                <a16:creationId xmlns:a16="http://schemas.microsoft.com/office/drawing/2014/main" id="{0D225440-AA0D-030F-89D2-603D41FC0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173" y="1214214"/>
            <a:ext cx="3567627" cy="504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12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067B4-5FAB-0E2D-B4C7-83EC56768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EC0CE-69D4-59F9-C45B-E9C4A67013BB}"/>
              </a:ext>
            </a:extLst>
          </p:cNvPr>
          <p:cNvSpPr>
            <a:spLocks noGrp="1"/>
          </p:cNvSpPr>
          <p:nvPr>
            <p:ph type="title"/>
          </p:nvPr>
        </p:nvSpPr>
        <p:spPr/>
        <p:txBody>
          <a:bodyPr>
            <a:normAutofit/>
          </a:bodyPr>
          <a:lstStyle/>
          <a:p>
            <a:r>
              <a:rPr lang="en-GB" sz="4400" dirty="0"/>
              <a:t>Strategies that can help: Self-care</a:t>
            </a:r>
            <a:endParaRPr lang="en-GB" dirty="0"/>
          </a:p>
        </p:txBody>
      </p:sp>
      <p:sp>
        <p:nvSpPr>
          <p:cNvPr id="3" name="Content Placeholder 2">
            <a:extLst>
              <a:ext uri="{FF2B5EF4-FFF2-40B4-BE49-F238E27FC236}">
                <a16:creationId xmlns:a16="http://schemas.microsoft.com/office/drawing/2014/main" id="{63855795-E14E-F73D-A717-E2E40A2F7853}"/>
              </a:ext>
            </a:extLst>
          </p:cNvPr>
          <p:cNvSpPr>
            <a:spLocks noGrp="1"/>
          </p:cNvSpPr>
          <p:nvPr>
            <p:ph idx="1"/>
          </p:nvPr>
        </p:nvSpPr>
        <p:spPr/>
        <p:txBody>
          <a:bodyPr>
            <a:normAutofit/>
          </a:bodyPr>
          <a:lstStyle/>
          <a:p>
            <a:r>
              <a:rPr lang="en-GB" dirty="0">
                <a:latin typeface="Aptos BODY"/>
              </a:rPr>
              <a:t>It is difficult to make time for self care, but when you have the least time is when you need it most</a:t>
            </a:r>
          </a:p>
          <a:p>
            <a:r>
              <a:rPr lang="en-GB" dirty="0">
                <a:latin typeface="Aptos BODY"/>
              </a:rPr>
              <a:t>Self care does not need to be yoga or breathing exercises… find something that works for you</a:t>
            </a:r>
          </a:p>
          <a:p>
            <a:r>
              <a:rPr lang="en-GB" dirty="0">
                <a:latin typeface="Aptos BODY"/>
              </a:rPr>
              <a:t>Think about things you can do in 30 seconds, 30 minutes and 3 hours… sometimes you will have more or less time</a:t>
            </a:r>
          </a:p>
          <a:p>
            <a:r>
              <a:rPr lang="en-GB" dirty="0">
                <a:latin typeface="Aptos BODY"/>
              </a:rPr>
              <a:t>You can’t pour from an empty cup, or help anyone else if you are unwell so make time for your own health too</a:t>
            </a:r>
          </a:p>
          <a:p>
            <a:pPr lvl="1"/>
            <a:endParaRPr lang="en-GB" dirty="0"/>
          </a:p>
          <a:p>
            <a:pPr lvl="1"/>
            <a:endParaRPr lang="en-GB" dirty="0"/>
          </a:p>
          <a:p>
            <a:endParaRPr lang="en-GB" dirty="0"/>
          </a:p>
        </p:txBody>
      </p:sp>
    </p:spTree>
    <p:extLst>
      <p:ext uri="{BB962C8B-B14F-4D97-AF65-F5344CB8AC3E}">
        <p14:creationId xmlns:p14="http://schemas.microsoft.com/office/powerpoint/2010/main" val="207739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B830-0E3C-558B-E9DE-BE28D21495A2}"/>
              </a:ext>
            </a:extLst>
          </p:cNvPr>
          <p:cNvSpPr>
            <a:spLocks noGrp="1"/>
          </p:cNvSpPr>
          <p:nvPr>
            <p:ph type="title"/>
          </p:nvPr>
        </p:nvSpPr>
        <p:spPr>
          <a:xfrm>
            <a:off x="1113810" y="866274"/>
            <a:ext cx="4036334" cy="4482042"/>
          </a:xfrm>
        </p:spPr>
        <p:txBody>
          <a:bodyPr vert="horz" lIns="91440" tIns="45720" rIns="91440" bIns="45720" rtlCol="0" anchor="t">
            <a:normAutofit/>
          </a:bodyPr>
          <a:lstStyle/>
          <a:p>
            <a:r>
              <a:rPr lang="en-US" sz="5400" kern="1200" dirty="0">
                <a:solidFill>
                  <a:schemeClr val="tx1"/>
                </a:solidFill>
                <a:latin typeface="+mj-lt"/>
                <a:ea typeface="+mj-ea"/>
                <a:cs typeface="+mj-cs"/>
              </a:rPr>
              <a:t>Spoon theory</a:t>
            </a:r>
          </a:p>
        </p:txBody>
      </p:sp>
      <p:pic>
        <p:nvPicPr>
          <p:cNvPr id="9218" name="Picture 2" descr="Spoon theory: What it is and how it is used to manage chronic illness - The  Washington Post">
            <a:extLst>
              <a:ext uri="{FF2B5EF4-FFF2-40B4-BE49-F238E27FC236}">
                <a16:creationId xmlns:a16="http://schemas.microsoft.com/office/drawing/2014/main" id="{BA8945E7-A1C4-1F17-A6F5-F1CE844678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7597" y="666728"/>
            <a:ext cx="5465791"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2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of different ways to shake&#10;&#10;Description automatically generated">
            <a:extLst>
              <a:ext uri="{FF2B5EF4-FFF2-40B4-BE49-F238E27FC236}">
                <a16:creationId xmlns:a16="http://schemas.microsoft.com/office/drawing/2014/main" id="{A092B3CA-E4E7-B2F6-FE00-548352257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603" y="2581630"/>
            <a:ext cx="3971765" cy="3900955"/>
          </a:xfrm>
          <a:prstGeom prst="rect">
            <a:avLst/>
          </a:prstGeom>
        </p:spPr>
      </p:pic>
      <p:sp>
        <p:nvSpPr>
          <p:cNvPr id="4" name="Title 1">
            <a:extLst>
              <a:ext uri="{FF2B5EF4-FFF2-40B4-BE49-F238E27FC236}">
                <a16:creationId xmlns:a16="http://schemas.microsoft.com/office/drawing/2014/main" id="{137CEA77-1C10-70EC-9CA4-9E3F328020A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Strategies that can help: Self care</a:t>
            </a:r>
          </a:p>
          <a:p>
            <a:endParaRPr lang="en-GB" dirty="0"/>
          </a:p>
          <a:p>
            <a:r>
              <a:rPr lang="en-GB" sz="3600" dirty="0"/>
              <a:t>Learning more about self-care and practicing it can help us help our child too</a:t>
            </a:r>
          </a:p>
        </p:txBody>
      </p:sp>
    </p:spTree>
    <p:extLst>
      <p:ext uri="{BB962C8B-B14F-4D97-AF65-F5344CB8AC3E}">
        <p14:creationId xmlns:p14="http://schemas.microsoft.com/office/powerpoint/2010/main" val="4142933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